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65" r:id="rId4"/>
    <p:sldId id="266" r:id="rId5"/>
    <p:sldId id="291" r:id="rId6"/>
    <p:sldId id="292" r:id="rId7"/>
    <p:sldId id="293" r:id="rId8"/>
    <p:sldId id="275" r:id="rId9"/>
    <p:sldId id="276" r:id="rId10"/>
    <p:sldId id="288" r:id="rId11"/>
    <p:sldId id="290" r:id="rId12"/>
    <p:sldId id="289" r:id="rId13"/>
    <p:sldId id="280" r:id="rId14"/>
    <p:sldId id="277" r:id="rId15"/>
    <p:sldId id="278" r:id="rId16"/>
    <p:sldId id="281" r:id="rId17"/>
    <p:sldId id="282" r:id="rId18"/>
    <p:sldId id="283" r:id="rId19"/>
    <p:sldId id="284" r:id="rId20"/>
    <p:sldId id="285" r:id="rId21"/>
    <p:sldId id="279" r:id="rId22"/>
    <p:sldId id="294" r:id="rId23"/>
    <p:sldId id="295" r:id="rId24"/>
    <p:sldId id="286" r:id="rId25"/>
    <p:sldId id="287" r:id="rId26"/>
    <p:sldId id="264" r:id="rId27"/>
  </p:sldIdLst>
  <p:sldSz cx="18288000" cy="10287000"/>
  <p:notesSz cx="6858000" cy="9144000"/>
  <p:embeddedFontLst>
    <p:embeddedFont>
      <p:font typeface="Hakgyoansim Allimjang TTF B" panose="02000703000000000000" pitchFamily="2" charset="-127"/>
      <p:regular r:id="rId29"/>
      <p:bold r:id="rId30"/>
    </p:embeddedFont>
    <p:embeddedFont>
      <p:font typeface="Hakgyoansim Allimjang TTF R" panose="02000503000000000000" pitchFamily="2" charset="-127"/>
      <p:regular r:id="rId31"/>
    </p:embeddedFont>
    <p:embeddedFont>
      <p:font typeface="Pretendard Bold" panose="02000803000000020004" pitchFamily="2" charset="-127"/>
      <p:bold r:id="rId32"/>
    </p:embeddedFont>
    <p:embeddedFont>
      <p:font typeface="Pretendard Medium" panose="02000603000000020004" pitchFamily="2" charset="-127"/>
      <p:regular r:id="rId33"/>
      <p:bold r:id="rId34"/>
    </p:embeddedFont>
    <p:embeddedFont>
      <p:font typeface="Pretendard Regular" panose="02000503000000020004" pitchFamily="2" charset="-127"/>
      <p:regular r:id="rId35"/>
    </p:embeddedFont>
    <p:embeddedFont>
      <p:font typeface="Pretendard SemiBold" panose="02000703000000020004" pitchFamily="2" charset="-127"/>
      <p:regular r:id="rId36"/>
      <p:bold r:id="rId37"/>
    </p:embeddedFont>
    <p:embeddedFont>
      <p:font typeface="나눔스퀘어OTF Bold" panose="020B0600000101010101" pitchFamily="34" charset="-127"/>
      <p:bold r:id="rId38"/>
    </p:embeddedFont>
    <p:embeddedFont>
      <p:font typeface="맑은 고딕" panose="020B0503020000020004" pitchFamily="34" charset="-127"/>
      <p:regular r:id="rId39"/>
      <p:bold r:id="rId40"/>
    </p:embeddedFont>
    <p:embeddedFont>
      <p:font typeface="맑은 고딕" panose="020B0503020000020004" pitchFamily="34" charset="-127"/>
      <p:regular r:id="rId39"/>
      <p:bold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5994"/>
    <a:srgbClr val="505D96"/>
    <a:srgbClr val="707BB0"/>
    <a:srgbClr val="35448F"/>
    <a:srgbClr val="33428E"/>
    <a:srgbClr val="FFFFFF"/>
    <a:srgbClr val="EBEBEB"/>
    <a:srgbClr val="B0B0B0"/>
    <a:srgbClr val="000000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12" autoAdjust="0"/>
    <p:restoredTop sz="69551" autoAdjust="0"/>
  </p:normalViewPr>
  <p:slideViewPr>
    <p:cSldViewPr>
      <p:cViewPr varScale="1">
        <p:scale>
          <a:sx n="71" d="100"/>
          <a:sy n="71" d="100"/>
        </p:scale>
        <p:origin x="299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AD5CA-02F5-404C-97E2-F4E3F5AC0C1D}" type="datetimeFigureOut">
              <a:rPr lang="ko-KR" altLang="en-US" smtClean="0"/>
              <a:t>2024. 12. 6.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0E990-DD32-4DE3-9903-F287B00E3B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194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dirty="0"/>
              <a:t>Hello, Team G will now begin the presentation. </a:t>
            </a:r>
          </a:p>
          <a:p>
            <a:endParaRPr lang="en" altLang="ko-KR" dirty="0"/>
          </a:p>
          <a:p>
            <a:r>
              <a:rPr lang="en" altLang="ko-KR" dirty="0"/>
              <a:t>We have developed SKKU DM, a service for double major students at Sungkyunkwan University.</a:t>
            </a:r>
          </a:p>
          <a:p>
            <a:endParaRPr lang="en" altLang="ko-KR" dirty="0"/>
          </a:p>
          <a:p>
            <a:r>
              <a:rPr lang="en" altLang="ko-KR" dirty="0"/>
              <a:t>Our team members are </a:t>
            </a:r>
            <a:r>
              <a:rPr lang="en" altLang="ko-KR" dirty="0" err="1"/>
              <a:t>Woojin</a:t>
            </a:r>
            <a:r>
              <a:rPr lang="en" altLang="ko-KR" dirty="0"/>
              <a:t>, </a:t>
            </a:r>
            <a:r>
              <a:rPr lang="en" altLang="ko-KR" dirty="0" err="1"/>
              <a:t>Jaehyun</a:t>
            </a:r>
            <a:r>
              <a:rPr lang="en" altLang="ko-KR" dirty="0"/>
              <a:t>, Ji</a:t>
            </a:r>
            <a:r>
              <a:rPr lang="en-US" altLang="ko-KR" dirty="0" err="1"/>
              <a:t>soo</a:t>
            </a:r>
            <a:r>
              <a:rPr lang="en" altLang="ko-KR" dirty="0"/>
              <a:t>, and </a:t>
            </a:r>
            <a:r>
              <a:rPr lang="en" altLang="ko-KR" dirty="0" err="1"/>
              <a:t>Chaeeun</a:t>
            </a:r>
            <a:r>
              <a:rPr lang="en" altLang="ko-KR" dirty="0"/>
              <a:t>, and I am </a:t>
            </a:r>
            <a:r>
              <a:rPr lang="en" altLang="ko-KR" dirty="0" err="1"/>
              <a:t>Jisoo</a:t>
            </a:r>
            <a:r>
              <a:rPr lang="en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0E990-DD32-4DE3-9903-F287B00E3BD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025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R" dirty="0"/>
              <a:t>Next</a:t>
            </a:r>
            <a:r>
              <a:rPr kumimoji="1" lang="ko-KR" altLang="en-US" dirty="0"/>
              <a:t> </a:t>
            </a:r>
            <a:r>
              <a:rPr kumimoji="1" lang="en-US" altLang="ko-KR" dirty="0"/>
              <a:t>is</a:t>
            </a:r>
            <a:r>
              <a:rPr kumimoji="1" lang="ko-KR" altLang="en-US" dirty="0"/>
              <a:t> </a:t>
            </a:r>
            <a:r>
              <a:rPr kumimoji="1" lang="en" altLang="ko-KR" dirty="0"/>
              <a:t>the final version of the PostgreSQL schema.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0E990-DD32-4DE3-9903-F287B00E3BD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741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R" dirty="0"/>
              <a:t>Next</a:t>
            </a:r>
            <a:r>
              <a:rPr kumimoji="1" lang="ko-KR" altLang="en-US" dirty="0"/>
              <a:t> </a:t>
            </a:r>
            <a:r>
              <a:rPr kumimoji="1" lang="en-US" altLang="ko-KR" dirty="0"/>
              <a:t>is </a:t>
            </a:r>
            <a:r>
              <a:rPr kumimoji="1" lang="en" altLang="ko-KR" dirty="0"/>
              <a:t>the list of documents stored in </a:t>
            </a:r>
            <a:r>
              <a:rPr kumimoji="1" lang="en" altLang="ko-KR" dirty="0" err="1"/>
              <a:t>FireStore</a:t>
            </a:r>
            <a:r>
              <a:rPr kumimoji="1" lang="en" altLang="ko-KR" dirty="0"/>
              <a:t> for chat information.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0E990-DD32-4DE3-9903-F287B00E3BD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971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R" dirty="0"/>
              <a:t>Our team implemented CI/CD pipelines using GitHub Actions that trigger when changes occur in the main branch or when manually activated by repository administrators.</a:t>
            </a:r>
          </a:p>
          <a:p>
            <a:endParaRPr kumimoji="1" lang="en" altLang="ko-KR" dirty="0"/>
          </a:p>
          <a:p>
            <a:r>
              <a:rPr kumimoji="1" lang="en" altLang="ko-KR" dirty="0"/>
              <a:t>The CI pipeline performs type checking on backend code, runs project builds, and executes test code for verification. </a:t>
            </a:r>
          </a:p>
          <a:p>
            <a:endParaRPr kumimoji="1" lang="en" altLang="ko-KR" dirty="0"/>
          </a:p>
          <a:p>
            <a:r>
              <a:rPr kumimoji="1" lang="en" altLang="ko-KR" dirty="0"/>
              <a:t>The CD pipeline applies infrastructure changes to AWS Cloud using Terraform,</a:t>
            </a:r>
          </a:p>
          <a:p>
            <a:endParaRPr kumimoji="1" lang="en" altLang="ko-KR" dirty="0"/>
          </a:p>
          <a:p>
            <a:r>
              <a:rPr kumimoji="1" lang="en" altLang="ko-KR" dirty="0"/>
              <a:t>builds the backend server as a Docker image, and updates the server with the latest changes.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0E990-DD32-4DE3-9903-F287B00E3BD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497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dirty="0"/>
              <a:t>Now, I will introduce the final application and demo video.</a:t>
            </a:r>
          </a:p>
          <a:p>
            <a:endParaRPr kumimoji="1" lang="en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rPr>
              <a:t>First, to join the SKKU-DM, you need to go through authentication through the school's Google email.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rPr>
              <a:t>Then, enter information such as primary major, double major, and interests.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0E990-DD32-4DE3-9903-F287B00E3BD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7880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rPr>
              <a:t>This is Demo video of registering and login to SKKU-DM.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0E990-DD32-4DE3-9903-F287B00E3BD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5195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rPr>
              <a:t>In the DM pages, you can search for users by major.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rPr>
              <a:t>For example, you can only look up users who have double majors in computer engineering.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rPr>
              <a:t>If you keep your profile private, it will not be exposed to this DM list.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rPr>
              <a:t>Then, you can send a message by clicking on the profile you want to try to interact with.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0E990-DD32-4DE3-9903-F287B00E3BD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5993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dirty="0">
                <a:effectLst/>
                <a:latin typeface="맑은 고딕" panose="020B0503020000020004" pitchFamily="34" charset="-127"/>
                <a:cs typeface="Arial" panose="020B0604020202020204" pitchFamily="34" charset="0"/>
              </a:rPr>
              <a:t>This demo video is showing searching users by major and showing that if you change your profile to private, it's no longer on the DM list.</a:t>
            </a:r>
            <a:r>
              <a:rPr lang="ko-KR" altLang="ko-KR" dirty="0">
                <a:effectLst/>
              </a:rPr>
              <a:t> </a:t>
            </a:r>
            <a:br>
              <a:rPr lang="en-US" altLang="ko-KR" dirty="0">
                <a:effectLst/>
              </a:rPr>
            </a:br>
            <a:br>
              <a:rPr lang="en-US" altLang="ko-KR" dirty="0">
                <a:effectLst/>
              </a:rPr>
            </a:br>
            <a:r>
              <a:rPr lang="en-US" altLang="ko-KR" sz="1800" dirty="0">
                <a:effectLst/>
                <a:latin typeface="맑은 고딕" panose="020B0503020000020004" pitchFamily="34" charset="-127"/>
                <a:cs typeface="Arial" panose="020B0604020202020204" pitchFamily="34" charset="0"/>
              </a:rPr>
              <a:t>This is demo video sending message to one of the users.</a:t>
            </a:r>
            <a:r>
              <a:rPr lang="ko-KR" altLang="ko-KR" dirty="0">
                <a:effectLst/>
              </a:rPr>
              <a:t>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0E990-DD32-4DE3-9903-F287B00E3BD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4236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rPr>
              <a:t>If DM was for 1:1 interaction, square is a space where small groups with the same purpose or goal can be recruited for each major.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rPr>
              <a:t>For example, some student is going to take the Capstone project next semester, and he or she can recruit students who want to team up with in advance.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rPr>
              <a:t> Or we can recruit students who will study for the coding test together.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rPr>
              <a:t>If you have any more questions about recruiting, you can ask in the comments before joining the group.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rPr>
              <a:t>Then if you carefully decide to join, you will be able to join the group's chat.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0E990-DD32-4DE3-9903-F287B00E3BD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5509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</a:rPr>
              <a:t>This is demo video of square and searching by major.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0E990-DD32-4DE3-9903-F287B00E3BD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9456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dirty="0">
                <a:effectLst/>
                <a:latin typeface="맑은 고딕" panose="020B0503020000020004" pitchFamily="34" charset="-127"/>
                <a:cs typeface="Arial" panose="020B0604020202020204" pitchFamily="34" charset="0"/>
              </a:rPr>
              <a:t>Finally, you can use tag-based information-specific bulletin boards and </a:t>
            </a:r>
          </a:p>
          <a:p>
            <a:endParaRPr lang="en-US" altLang="ko-KR" sz="1800" dirty="0">
              <a:effectLst/>
              <a:latin typeface="맑은 고딕" panose="020B0503020000020004" pitchFamily="34" charset="-127"/>
              <a:cs typeface="Arial" panose="020B0604020202020204" pitchFamily="34" charset="0"/>
            </a:endParaRPr>
          </a:p>
          <a:p>
            <a:r>
              <a:rPr lang="en-US" altLang="ko-KR" sz="1800" dirty="0">
                <a:effectLst/>
                <a:latin typeface="맑은 고딕" panose="020B0503020000020004" pitchFamily="34" charset="-127"/>
                <a:cs typeface="Arial" panose="020B0604020202020204" pitchFamily="34" charset="0"/>
              </a:rPr>
              <a:t>go directly to site links that provide information necessary for graduation requirements. </a:t>
            </a:r>
          </a:p>
          <a:p>
            <a:endParaRPr lang="en-US" altLang="ko-KR" sz="1800" dirty="0">
              <a:effectLst/>
              <a:latin typeface="맑은 고딕" panose="020B0503020000020004" pitchFamily="34" charset="-127"/>
              <a:cs typeface="Arial" panose="020B0604020202020204" pitchFamily="34" charset="0"/>
            </a:endParaRPr>
          </a:p>
          <a:p>
            <a:r>
              <a:rPr lang="en-US" altLang="ko-KR" sz="1800" dirty="0">
                <a:effectLst/>
                <a:latin typeface="맑은 고딕" panose="020B0503020000020004" pitchFamily="34" charset="-127"/>
                <a:cs typeface="Arial" panose="020B0604020202020204" pitchFamily="34" charset="0"/>
              </a:rPr>
              <a:t>In order to activate the informational bulletin board, we planned to force the users to write at least one post after signing up, </a:t>
            </a:r>
          </a:p>
          <a:p>
            <a:endParaRPr lang="en-US" altLang="ko-KR" sz="1800" dirty="0">
              <a:effectLst/>
              <a:latin typeface="맑은 고딕" panose="020B0503020000020004" pitchFamily="34" charset="-127"/>
              <a:cs typeface="Arial" panose="020B0604020202020204" pitchFamily="34" charset="0"/>
            </a:endParaRPr>
          </a:p>
          <a:p>
            <a:r>
              <a:rPr lang="en-US" altLang="ko-KR" sz="1800" dirty="0">
                <a:effectLst/>
                <a:latin typeface="맑은 고딕" panose="020B0503020000020004" pitchFamily="34" charset="-127"/>
                <a:cs typeface="Arial" panose="020B0604020202020204" pitchFamily="34" charset="0"/>
              </a:rPr>
              <a:t>but this part was not applied due to time.</a:t>
            </a:r>
            <a:r>
              <a:rPr lang="ko-KR" altLang="ko-KR" dirty="0">
                <a:effectLst/>
              </a:rPr>
              <a:t>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0E990-DD32-4DE3-9903-F287B00E3BD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030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dirty="0"/>
              <a:t>The presentation will proceed by first explaining the project Motivation and Objectives, </a:t>
            </a:r>
          </a:p>
          <a:p>
            <a:endParaRPr lang="en" altLang="ko-KR" dirty="0"/>
          </a:p>
          <a:p>
            <a:r>
              <a:rPr lang="en" altLang="ko-KR" dirty="0"/>
              <a:t>followed by explaining the progress and implementation results for each part.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0E990-DD32-4DE3-9903-F287B00E3BD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9272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dirty="0">
                <a:effectLst/>
                <a:latin typeface="맑은 고딕" panose="020B0503020000020004" pitchFamily="34" charset="-127"/>
                <a:cs typeface="Arial" panose="020B0604020202020204" pitchFamily="34" charset="0"/>
              </a:rPr>
              <a:t>This is demo video of bulletin board and graduation info.</a:t>
            </a:r>
            <a:r>
              <a:rPr lang="ko-KR" altLang="ko-KR" dirty="0">
                <a:effectLst/>
              </a:rPr>
              <a:t>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0E990-DD32-4DE3-9903-F287B00E3BD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2178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R" dirty="0"/>
              <a:t>In the challenges section, I will explain the difficulties we encountered while implementing the chat functionality and our process for resolving them.</a:t>
            </a:r>
            <a:br>
              <a:rPr kumimoji="1" lang="en" altLang="ko-KR" dirty="0"/>
            </a:br>
            <a:br>
              <a:rPr kumimoji="1" lang="en" altLang="ko-KR" dirty="0"/>
            </a:br>
            <a:r>
              <a:rPr kumimoji="1" lang="en" altLang="ko-KR" dirty="0"/>
              <a:t>Initially, during our third Weekly Progress Meeting, we decided to implement chat functionality using a simple polling approach.</a:t>
            </a:r>
          </a:p>
          <a:p>
            <a:endParaRPr kumimoji="1" lang="en" altLang="ko-KR" dirty="0"/>
          </a:p>
          <a:p>
            <a:r>
              <a:rPr kumimoji="1" lang="en" altLang="ko-KR" dirty="0"/>
              <a:t> We chose this method because it was the most straightforward implementation - sending requests to the server approximately every second to fetch chat-related data.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0E990-DD32-4DE3-9903-F287B00E3BD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5442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R" dirty="0"/>
              <a:t>However, after receiving feedback from professor suggesting we explore alternatives to polling, </a:t>
            </a:r>
          </a:p>
          <a:p>
            <a:endParaRPr kumimoji="1" lang="en" altLang="ko-KR" dirty="0"/>
          </a:p>
          <a:p>
            <a:r>
              <a:rPr kumimoji="1" lang="en" altLang="ko-KR" dirty="0"/>
              <a:t>we decided to implement the chat functionality using WebSocket, which is a common approach for real-time chat applications. </a:t>
            </a:r>
          </a:p>
          <a:p>
            <a:endParaRPr kumimoji="1" lang="en" altLang="ko-KR" dirty="0"/>
          </a:p>
          <a:p>
            <a:r>
              <a:rPr kumimoji="1" lang="en" altLang="ko-KR" dirty="0"/>
              <a:t>Yet, implementing both WebSocket and HTTP requests within the same </a:t>
            </a:r>
            <a:r>
              <a:rPr kumimoji="1" lang="en" altLang="ko-KR" dirty="0" err="1"/>
              <a:t>NestJS</a:t>
            </a:r>
            <a:r>
              <a:rPr kumimoji="1" lang="en" altLang="ko-KR" dirty="0"/>
              <a:t> server proved challenging due to various issues, including authentication concerns.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0E990-DD32-4DE3-9903-F287B00E3BD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458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R" dirty="0"/>
              <a:t>After exploring various options, we discovered </a:t>
            </a:r>
            <a:r>
              <a:rPr kumimoji="1" lang="en" altLang="ko-KR" dirty="0" err="1"/>
              <a:t>FireStore</a:t>
            </a:r>
            <a:r>
              <a:rPr kumimoji="1" lang="en" altLang="ko-KR" dirty="0"/>
              <a:t>, which has built-in </a:t>
            </a:r>
            <a:r>
              <a:rPr kumimoji="1" lang="en" altLang="ko-KR" dirty="0" err="1"/>
              <a:t>gRPC</a:t>
            </a:r>
            <a:r>
              <a:rPr kumimoji="1" lang="en" altLang="ko-KR" dirty="0"/>
              <a:t> protocol support for bi-directional communication. </a:t>
            </a:r>
          </a:p>
          <a:p>
            <a:endParaRPr kumimoji="1" lang="en" altLang="ko-KR" dirty="0"/>
          </a:p>
          <a:p>
            <a:r>
              <a:rPr kumimoji="1" lang="en" altLang="ko-KR" dirty="0"/>
              <a:t>Using </a:t>
            </a:r>
            <a:r>
              <a:rPr kumimoji="1" lang="en" altLang="ko-KR" dirty="0" err="1"/>
              <a:t>FireStore</a:t>
            </a:r>
            <a:r>
              <a:rPr kumimoji="1" lang="en" altLang="ko-KR" dirty="0"/>
              <a:t> and its Flutter library, we were able to implement the chat functionality relatively easily. </a:t>
            </a:r>
          </a:p>
          <a:p>
            <a:endParaRPr kumimoji="1" lang="en" altLang="ko-KR" dirty="0"/>
          </a:p>
          <a:p>
            <a:r>
              <a:rPr kumimoji="1" lang="en" altLang="ko-KR" dirty="0"/>
              <a:t>For implementation details, we used information from JWT tokens to identify which user was sending each chat message.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0E990-DD32-4DE3-9903-F287B00E3BD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8795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R" dirty="0"/>
              <a:t>Let me explain the limitations of our project.</a:t>
            </a:r>
          </a:p>
          <a:p>
            <a:endParaRPr kumimoji="1" lang="en" altLang="ko-KR" dirty="0"/>
          </a:p>
          <a:p>
            <a:r>
              <a:rPr kumimoji="1" lang="en" altLang="ko-KR" dirty="0"/>
              <a:t>Initially, we planned to provide graduation requirements information by collecting students' department and student ID information. However, we faced two key challenges:</a:t>
            </a:r>
          </a:p>
          <a:p>
            <a:endParaRPr kumimoji="1" lang="en" altLang="ko-KR" dirty="0"/>
          </a:p>
          <a:p>
            <a:r>
              <a:rPr kumimoji="1" lang="en" altLang="ko-KR" dirty="0"/>
              <a:t>1. We were unable to find a method to automatically fetch graduation requirements that change annually</a:t>
            </a:r>
          </a:p>
          <a:p>
            <a:r>
              <a:rPr kumimoji="1" lang="en" altLang="ko-KR" dirty="0"/>
              <a:t>2. We struggled to collect existing graduation requirement information effectively</a:t>
            </a:r>
          </a:p>
          <a:p>
            <a:endParaRPr kumimoji="1" lang="en" altLang="ko-KR" dirty="0"/>
          </a:p>
          <a:p>
            <a:r>
              <a:rPr kumimoji="1" lang="en" altLang="ko-KR" dirty="0"/>
              <a:t>As a result, we scaled down this feature to simply display hyperlinks directing users to relevant information sites instead of providing the comprehensive graduation requirements system we originally envisioned.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0E990-DD32-4DE3-9903-F287B00E3BD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7284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R" dirty="0"/>
              <a:t>Additionally, we were unable to implement the dual major application simulation feature and publish the application to app stores due to time and budget constraints.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0E990-DD32-4DE3-9903-F287B00E3BD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2503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Thank you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0E990-DD32-4DE3-9903-F287B00E3BD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127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R" dirty="0"/>
              <a:t>Our team developed the SKKU DM application because we identified two main problems that our university students face when pursuing double majors</a:t>
            </a:r>
          </a:p>
          <a:p>
            <a:endParaRPr kumimoji="1" lang="en" altLang="ko-KR" dirty="0"/>
          </a:p>
          <a:p>
            <a:r>
              <a:rPr kumimoji="1" lang="en" altLang="ko-KR" dirty="0"/>
              <a:t>:the lack of opportunity to interact with other students in the same double major program,</a:t>
            </a:r>
          </a:p>
          <a:p>
            <a:endParaRPr kumimoji="1" lang="en" altLang="ko-KR" dirty="0"/>
          </a:p>
          <a:p>
            <a:r>
              <a:rPr kumimoji="1" lang="en" altLang="ko-KR" dirty="0"/>
              <a:t>and the difficulty in finding scattered information related to double majors.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0E990-DD32-4DE3-9903-F287B00E3BD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702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dirty="0"/>
              <a:t>The SKKU DM application primarily consists of DM and Square features – </a:t>
            </a:r>
          </a:p>
          <a:p>
            <a:endParaRPr lang="en" altLang="ko-KR" dirty="0"/>
          </a:p>
          <a:p>
            <a:r>
              <a:rPr lang="en" altLang="ko-KR" dirty="0"/>
              <a:t>DM being a chat function to communicate with other double major students and Square being a community space.</a:t>
            </a:r>
          </a:p>
          <a:p>
            <a:endParaRPr kumimoji="1" lang="en" altLang="ko-KR" dirty="0"/>
          </a:p>
          <a:p>
            <a:r>
              <a:rPr lang="en" altLang="ko-KR" dirty="0"/>
              <a:t>And it includes a Bulletin Board service that handles information related to double majors.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0E990-DD32-4DE3-9903-F287B00E3BD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580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en" altLang="ko-KR" dirty="0">
                <a:solidFill>
                  <a:srgbClr val="0E0E0E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From Weeks 1 to 4, our team decided on the project topic and prepared a presentation for the </a:t>
            </a:r>
            <a:r>
              <a:rPr lang="en-US" altLang="ko-KR" dirty="0">
                <a:solidFill>
                  <a:srgbClr val="0E0E0E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first </a:t>
            </a:r>
            <a:r>
              <a:rPr lang="en" altLang="ko-KR" dirty="0">
                <a:solidFill>
                  <a:srgbClr val="0E0E0E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project proposal.</a:t>
            </a:r>
          </a:p>
          <a:p>
            <a:endParaRPr lang="en" altLang="ko-KR" dirty="0">
              <a:solidFill>
                <a:srgbClr val="0E0E0E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en" altLang="ko-KR" dirty="0">
                <a:solidFill>
                  <a:srgbClr val="0E0E0E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From Weeks 5 to 11, we continued developing the application and deployed it during the early stages of development.</a:t>
            </a:r>
          </a:p>
          <a:p>
            <a:endParaRPr lang="en" altLang="ko-KR" dirty="0">
              <a:solidFill>
                <a:srgbClr val="0E0E0E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en" altLang="ko-KR" dirty="0">
                <a:solidFill>
                  <a:srgbClr val="0E0E0E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During this period, our team implemented basic needed pages and APIs.</a:t>
            </a:r>
          </a:p>
          <a:p>
            <a:endParaRPr lang="en" altLang="ko-KR" dirty="0">
              <a:solidFill>
                <a:srgbClr val="0E0E0E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en" altLang="ko-KR" dirty="0">
                <a:solidFill>
                  <a:srgbClr val="0E0E0E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In Weeks 12 and 13, we integrated the completed pages and APIs and began testing the app for release.</a:t>
            </a:r>
          </a:p>
          <a:p>
            <a:endParaRPr lang="en" altLang="ko-KR" dirty="0">
              <a:solidFill>
                <a:srgbClr val="0E0E0E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en" altLang="ko-KR" dirty="0">
                <a:solidFill>
                  <a:srgbClr val="0E0E0E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This week, in Week 14, we finalized the application development, debugged the app, and prepared for the Final Presentation.</a:t>
            </a:r>
          </a:p>
          <a:p>
            <a:endParaRPr kumimoji="1" lang="ko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0E990-DD32-4DE3-9903-F287B00E3BD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544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dirty="0">
                <a:solidFill>
                  <a:srgbClr val="0E0E0E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Next, let me introduce the roles of each team member, starting with the frontend team.</a:t>
            </a:r>
          </a:p>
          <a:p>
            <a:r>
              <a:rPr lang="en" altLang="ko-KR" dirty="0">
                <a:solidFill>
                  <a:srgbClr val="0E0E0E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Chae-</a:t>
            </a:r>
            <a:r>
              <a:rPr lang="en" altLang="ko-KR" dirty="0" err="1">
                <a:solidFill>
                  <a:srgbClr val="0E0E0E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eun</a:t>
            </a:r>
            <a:r>
              <a:rPr lang="en" altLang="ko-KR" dirty="0">
                <a:solidFill>
                  <a:srgbClr val="0E0E0E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Lee implemented the sign-up and login pages.</a:t>
            </a:r>
          </a:p>
          <a:p>
            <a:r>
              <a:rPr lang="en" altLang="ko-KR" dirty="0">
                <a:solidFill>
                  <a:srgbClr val="0E0E0E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She also developed the DM and Square pages and created the User Profile page.</a:t>
            </a:r>
          </a:p>
          <a:p>
            <a:br>
              <a:rPr lang="en" altLang="ko-KR" dirty="0">
                <a:solidFill>
                  <a:srgbClr val="0E0E0E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endParaRPr lang="en" altLang="ko-KR" dirty="0">
              <a:solidFill>
                <a:srgbClr val="0E0E0E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en" altLang="ko-KR" dirty="0">
                <a:solidFill>
                  <a:srgbClr val="0E0E0E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Kwon </a:t>
            </a:r>
            <a:r>
              <a:rPr lang="en" altLang="ko-KR" dirty="0" err="1">
                <a:solidFill>
                  <a:srgbClr val="0E0E0E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Woojin</a:t>
            </a:r>
            <a:r>
              <a:rPr lang="en" altLang="ko-KR" dirty="0">
                <a:solidFill>
                  <a:srgbClr val="0E0E0E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implemented the tag-based search functionality and developed the page for the bulletin board.</a:t>
            </a:r>
          </a:p>
          <a:p>
            <a:r>
              <a:rPr lang="en" altLang="ko-KR" dirty="0">
                <a:solidFill>
                  <a:srgbClr val="0E0E0E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Additionally, he built the CRUD functionality for posts.</a:t>
            </a:r>
          </a:p>
          <a:p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0E990-DD32-4DE3-9903-F287B00E3BD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03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B9C36-1487-7C60-2325-79200F087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4BF49D7-B617-B5BA-5BAB-DAB5C1C76B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242147-598A-7793-5957-2276E9F9EC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dirty="0">
                <a:solidFill>
                  <a:srgbClr val="0E0E0E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Next is the backend team.</a:t>
            </a:r>
          </a:p>
          <a:p>
            <a:endParaRPr lang="en" altLang="ko-KR" dirty="0">
              <a:solidFill>
                <a:srgbClr val="0E0E0E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en" altLang="ko-KR" dirty="0" err="1">
                <a:solidFill>
                  <a:srgbClr val="0E0E0E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Jisoo</a:t>
            </a:r>
            <a:r>
              <a:rPr lang="en" altLang="ko-KR" dirty="0">
                <a:solidFill>
                  <a:srgbClr val="0E0E0E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Park</a:t>
            </a:r>
            <a:r>
              <a:rPr lang="en-US" altLang="ko-KR" dirty="0">
                <a:solidFill>
                  <a:srgbClr val="0E0E0E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dirty="0">
                <a:solidFill>
                  <a:srgbClr val="0E0E0E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dirty="0">
                <a:solidFill>
                  <a:srgbClr val="0E0E0E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me,</a:t>
            </a:r>
            <a:r>
              <a:rPr lang="en" altLang="ko-KR" dirty="0">
                <a:solidFill>
                  <a:srgbClr val="0E0E0E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implemented the email verification functionality and the chat feature.</a:t>
            </a:r>
          </a:p>
          <a:p>
            <a:endParaRPr lang="en" altLang="ko-KR" dirty="0">
              <a:solidFill>
                <a:srgbClr val="0E0E0E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en" altLang="ko-KR" dirty="0">
                <a:solidFill>
                  <a:srgbClr val="0E0E0E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I also developed various APIs for users and handled the deployment of the entire project.</a:t>
            </a:r>
          </a:p>
          <a:p>
            <a:br>
              <a:rPr lang="en" altLang="ko-KR" dirty="0">
                <a:solidFill>
                  <a:srgbClr val="0E0E0E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endParaRPr lang="en" altLang="ko-KR" dirty="0">
              <a:solidFill>
                <a:srgbClr val="0E0E0E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en" altLang="ko-KR" dirty="0" err="1">
                <a:solidFill>
                  <a:srgbClr val="0E0E0E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Jaehyeon</a:t>
            </a:r>
            <a:r>
              <a:rPr lang="en" altLang="ko-KR" dirty="0">
                <a:solidFill>
                  <a:srgbClr val="0E0E0E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Kim designed the database schema.</a:t>
            </a:r>
          </a:p>
          <a:p>
            <a:r>
              <a:rPr lang="en" altLang="ko-KR" dirty="0">
                <a:solidFill>
                  <a:srgbClr val="0E0E0E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He developed APIs for the bulletin board and the comments posted on it.</a:t>
            </a:r>
          </a:p>
          <a:p>
            <a:r>
              <a:rPr lang="en" altLang="ko-KR" dirty="0">
                <a:solidFill>
                  <a:srgbClr val="0E0E0E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Additionally, he created the APIs used for the Square page.</a:t>
            </a:r>
          </a:p>
          <a:p>
            <a:pPr marL="171450" indent="-171450">
              <a:buFontTx/>
              <a:buChar char="-"/>
            </a:pP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BBECCE-C9FF-EAFA-319B-59098C9A3D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0E990-DD32-4DE3-9903-F287B00E3BD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357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R" dirty="0"/>
              <a:t>I will explain the overall architecture and functionality of the backend and infrastructure parts.</a:t>
            </a:r>
          </a:p>
          <a:p>
            <a:endParaRPr kumimoji="1" lang="en" altLang="ko-KR" dirty="0"/>
          </a:p>
          <a:p>
            <a:r>
              <a:rPr kumimoji="1" lang="en" altLang="ko-KR" dirty="0"/>
              <a:t>Our team created API documentation using a Notion page. </a:t>
            </a:r>
          </a:p>
          <a:p>
            <a:endParaRPr kumimoji="1" lang="en" altLang="ko-KR" dirty="0"/>
          </a:p>
          <a:p>
            <a:r>
              <a:rPr kumimoji="1" lang="en" altLang="ko-KR" dirty="0"/>
              <a:t>As shown in the capture, we documented each API endpoint with its HTTP method, request body,</a:t>
            </a:r>
          </a:p>
          <a:p>
            <a:endParaRPr kumimoji="1" lang="en" altLang="ko-KR" dirty="0"/>
          </a:p>
          <a:p>
            <a:r>
              <a:rPr kumimoji="1" lang="en" altLang="ko-KR" dirty="0"/>
              <a:t>and return values in a way that makes it easy for team members handling the frontend to understand when connecting to the APIs.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0E990-DD32-4DE3-9903-F287B00E3BD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711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dirty="0"/>
              <a:t>I will now explain the overall infrastructure architecture.</a:t>
            </a:r>
            <a:endParaRPr kumimoji="1" lang="en" altLang="ko-KR" dirty="0"/>
          </a:p>
          <a:p>
            <a:endParaRPr kumimoji="1" lang="en" altLang="ko-KR" dirty="0"/>
          </a:p>
          <a:p>
            <a:r>
              <a:rPr kumimoji="1" lang="en" altLang="ko-KR" dirty="0"/>
              <a:t>While the infrastructure architecture remains largely unchanged from the initial design, </a:t>
            </a:r>
          </a:p>
          <a:p>
            <a:endParaRPr kumimoji="1" lang="en" altLang="ko-KR" dirty="0"/>
          </a:p>
          <a:p>
            <a:r>
              <a:rPr kumimoji="1" lang="en" altLang="ko-KR" dirty="0"/>
              <a:t>we incorporated Firebase, an external service outside of AWS Cloud, to facilitate chat functionality implementation. </a:t>
            </a:r>
          </a:p>
          <a:p>
            <a:endParaRPr kumimoji="1" lang="en" altLang="ko-KR" dirty="0"/>
          </a:p>
          <a:p>
            <a:r>
              <a:rPr kumimoji="1" lang="en" altLang="ko-KR" dirty="0"/>
              <a:t>I will explain this in detail later in the challenge chapter.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0E990-DD32-4DE3-9903-F287B00E3BD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378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40.svg"/><Relationship Id="rId5" Type="http://schemas.openxmlformats.org/officeDocument/2006/relationships/image" Target="../media/image12.png"/><Relationship Id="rId10" Type="http://schemas.openxmlformats.org/officeDocument/2006/relationships/image" Target="../media/image39.png"/><Relationship Id="rId4" Type="http://schemas.openxmlformats.org/officeDocument/2006/relationships/image" Target="../media/image11.png"/><Relationship Id="rId9" Type="http://schemas.openxmlformats.org/officeDocument/2006/relationships/image" Target="../media/image38.png"/><Relationship Id="rId14" Type="http://schemas.openxmlformats.org/officeDocument/2006/relationships/image" Target="../media/image4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2.mp4"/><Relationship Id="rId7" Type="http://schemas.openxmlformats.org/officeDocument/2006/relationships/image" Target="../media/image1.png"/><Relationship Id="rId12" Type="http://schemas.openxmlformats.org/officeDocument/2006/relationships/image" Target="../media/image4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4.xml"/><Relationship Id="rId11" Type="http://schemas.openxmlformats.org/officeDocument/2006/relationships/image" Target="../media/image44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.png"/><Relationship Id="rId4" Type="http://schemas.openxmlformats.org/officeDocument/2006/relationships/video" Target="../media/media2.mp4"/><Relationship Id="rId9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49.svg"/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43.svg"/><Relationship Id="rId5" Type="http://schemas.openxmlformats.org/officeDocument/2006/relationships/image" Target="../media/image12.png"/><Relationship Id="rId10" Type="http://schemas.openxmlformats.org/officeDocument/2006/relationships/image" Target="../media/image42.png"/><Relationship Id="rId4" Type="http://schemas.openxmlformats.org/officeDocument/2006/relationships/image" Target="../media/image11.pn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4.mp4"/><Relationship Id="rId7" Type="http://schemas.openxmlformats.org/officeDocument/2006/relationships/image" Target="../media/image1.png"/><Relationship Id="rId12" Type="http://schemas.openxmlformats.org/officeDocument/2006/relationships/image" Target="../media/image5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16.xml"/><Relationship Id="rId11" Type="http://schemas.openxmlformats.org/officeDocument/2006/relationships/image" Target="../media/image50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.png"/><Relationship Id="rId4" Type="http://schemas.openxmlformats.org/officeDocument/2006/relationships/video" Target="../media/media4.mp4"/><Relationship Id="rId9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5.sv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43.svg"/><Relationship Id="rId5" Type="http://schemas.openxmlformats.org/officeDocument/2006/relationships/image" Target="../media/image12.png"/><Relationship Id="rId10" Type="http://schemas.openxmlformats.org/officeDocument/2006/relationships/image" Target="../media/image42.png"/><Relationship Id="rId4" Type="http://schemas.openxmlformats.org/officeDocument/2006/relationships/image" Target="../media/image11.png"/><Relationship Id="rId9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6.mp4"/><Relationship Id="rId7" Type="http://schemas.openxmlformats.org/officeDocument/2006/relationships/image" Target="../media/image1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notesSlide" Target="../notesSlides/notesSlide18.xml"/><Relationship Id="rId11" Type="http://schemas.openxmlformats.org/officeDocument/2006/relationships/image" Target="../media/image57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56.png"/><Relationship Id="rId4" Type="http://schemas.openxmlformats.org/officeDocument/2006/relationships/video" Target="../media/media6.mp4"/><Relationship Id="rId9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3.sv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61.svg"/><Relationship Id="rId5" Type="http://schemas.openxmlformats.org/officeDocument/2006/relationships/image" Target="../media/image12.png"/><Relationship Id="rId10" Type="http://schemas.openxmlformats.org/officeDocument/2006/relationships/image" Target="../media/image60.png"/><Relationship Id="rId4" Type="http://schemas.openxmlformats.org/officeDocument/2006/relationships/image" Target="../media/image11.png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8.mp4"/><Relationship Id="rId7" Type="http://schemas.openxmlformats.org/officeDocument/2006/relationships/image" Target="../media/image1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notesSlide" Target="../notesSlides/notesSlide20.xml"/><Relationship Id="rId11" Type="http://schemas.openxmlformats.org/officeDocument/2006/relationships/image" Target="../media/image65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64.png"/><Relationship Id="rId4" Type="http://schemas.openxmlformats.org/officeDocument/2006/relationships/video" Target="../media/media8.mp4"/><Relationship Id="rId9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73.sv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43.svg"/><Relationship Id="rId5" Type="http://schemas.openxmlformats.org/officeDocument/2006/relationships/image" Target="../media/image12.png"/><Relationship Id="rId10" Type="http://schemas.openxmlformats.org/officeDocument/2006/relationships/image" Target="../media/image42.png"/><Relationship Id="rId4" Type="http://schemas.openxmlformats.org/officeDocument/2006/relationships/image" Target="../media/image11.png"/><Relationship Id="rId9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.png"/><Relationship Id="rId7" Type="http://schemas.openxmlformats.org/officeDocument/2006/relationships/image" Target="../media/image7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10" Type="http://schemas.openxmlformats.org/officeDocument/2006/relationships/image" Target="../media/image77.svg"/><Relationship Id="rId4" Type="http://schemas.openxmlformats.org/officeDocument/2006/relationships/image" Target="../media/image11.png"/><Relationship Id="rId9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1.png"/><Relationship Id="rId5" Type="http://schemas.openxmlformats.org/officeDocument/2006/relationships/image" Target="../media/image12.png"/><Relationship Id="rId10" Type="http://schemas.openxmlformats.org/officeDocument/2006/relationships/image" Target="../media/image20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10" Type="http://schemas.openxmlformats.org/officeDocument/2006/relationships/image" Target="../media/image28.svg"/><Relationship Id="rId4" Type="http://schemas.openxmlformats.org/officeDocument/2006/relationships/image" Target="../media/image11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7100" y="7607300"/>
            <a:ext cx="6591300" cy="800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563600" y="7810500"/>
            <a:ext cx="3594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2800"/>
              </a:lnSpc>
            </a:pPr>
            <a:r>
              <a:rPr lang="en-US" sz="2000" dirty="0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MG</a:t>
            </a:r>
            <a:r>
              <a:rPr lang="ko-KR" altLang="en-US" sz="2000" dirty="0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세대 </a:t>
            </a:r>
            <a:r>
              <a:rPr lang="en-US" altLang="ko-KR" sz="2000" dirty="0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(Team G)</a:t>
            </a:r>
            <a:endParaRPr lang="en-US" sz="2000" b="0" i="0" u="none" strike="noStrike" dirty="0">
              <a:solidFill>
                <a:srgbClr val="000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7100" y="8572500"/>
            <a:ext cx="6591300" cy="800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652500" y="8788400"/>
            <a:ext cx="3505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2800"/>
              </a:lnSpc>
            </a:pPr>
            <a:r>
              <a:rPr lang="ko-KR" altLang="en-US" sz="2000" b="0" i="0" u="none" strike="noStrike" dirty="0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권우진 김재현 박지수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이채은</a:t>
            </a:r>
            <a:endParaRPr lang="en-US" sz="2000" b="0" i="0" u="none" strike="noStrike" dirty="0">
              <a:solidFill>
                <a:srgbClr val="000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645900" y="7810500"/>
            <a:ext cx="1473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000" b="0" i="0" u="none" strike="noStrike" dirty="0">
                <a:solidFill>
                  <a:srgbClr val="33428E"/>
                </a:solidFill>
                <a:latin typeface="Pretendard SemiBold"/>
              </a:rPr>
              <a:t>GROUP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696700" y="8788400"/>
            <a:ext cx="1955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000" b="0" i="0" u="none" strike="noStrike" dirty="0">
                <a:solidFill>
                  <a:srgbClr val="33428E"/>
                </a:solidFill>
                <a:latin typeface="Pretendard SemiBold"/>
              </a:rPr>
              <a:t>TEAM MEMBER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7000" y="-177800"/>
            <a:ext cx="18542000" cy="6997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90600" y="4787900"/>
            <a:ext cx="69850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dirty="0">
                <a:solidFill>
                  <a:srgbClr val="33428E"/>
                </a:solidFill>
                <a:latin typeface="Pretendard Regular"/>
                <a:ea typeface="Pretendard Regular"/>
              </a:rPr>
              <a:t>Service for the double majors in SKKU</a:t>
            </a:r>
          </a:p>
          <a:p>
            <a:pPr lvl="0" algn="l">
              <a:lnSpc>
                <a:spcPct val="124499"/>
              </a:lnSpc>
            </a:pPr>
            <a:r>
              <a:rPr lang="ko-KR" altLang="en-US" dirty="0">
                <a:solidFill>
                  <a:srgbClr val="33428E"/>
                </a:solidFill>
                <a:latin typeface="Pretendard Regular"/>
                <a:ea typeface="Pretendard Regular"/>
              </a:rPr>
              <a:t>성균관대학교 복수 전공 학생들을 위한 서비스</a:t>
            </a:r>
            <a:endParaRPr lang="en-US" sz="1800" b="0" i="0" u="none" strike="noStrike" dirty="0">
              <a:solidFill>
                <a:srgbClr val="33428E"/>
              </a:solidFill>
              <a:latin typeface="Pretendard Regular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03700" y="419100"/>
            <a:ext cx="546100" cy="88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838200" y="2832100"/>
            <a:ext cx="9829800" cy="223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16300" b="0" i="0" u="none" strike="noStrike" spc="-200" dirty="0">
                <a:solidFill>
                  <a:srgbClr val="33428E"/>
                </a:solidFill>
                <a:latin typeface="Pretendard Bold"/>
              </a:rPr>
              <a:t>SKKU-DM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12D92BEA-AE2E-E3E9-E07E-CEEC3A229439}"/>
              </a:ext>
            </a:extLst>
          </p:cNvPr>
          <p:cNvSpPr txBox="1"/>
          <p:nvPr/>
        </p:nvSpPr>
        <p:spPr>
          <a:xfrm>
            <a:off x="838200" y="419100"/>
            <a:ext cx="2895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500" dirty="0">
                <a:solidFill>
                  <a:srgbClr val="33428E"/>
                </a:solidFill>
                <a:latin typeface="Pretendard SemiBold"/>
              </a:rPr>
              <a:t>CAPSTONE DESIGN PROJECT</a:t>
            </a:r>
            <a:endParaRPr lang="en-US" sz="1500" b="0" i="0" u="none" strike="noStrike" dirty="0">
              <a:solidFill>
                <a:srgbClr val="33428E"/>
              </a:solidFill>
              <a:latin typeface="Pretendard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AF3A9C-5D94-96CA-A28E-81C65812F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58EF7BA-9D88-34F4-1F0D-D215F1382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7084A73-AB35-9D33-2ECE-145047255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C3D126C-EA74-0252-FC68-057166FDE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0432" y="765095"/>
            <a:ext cx="16306800" cy="9956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B9B7A32-DC96-BE5B-BAAD-DC859ECF63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03700" y="419100"/>
            <a:ext cx="546100" cy="889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DFE8C1DF-708A-59CA-CF77-AFA114692CE9}"/>
              </a:ext>
            </a:extLst>
          </p:cNvPr>
          <p:cNvSpPr txBox="1"/>
          <p:nvPr/>
        </p:nvSpPr>
        <p:spPr>
          <a:xfrm>
            <a:off x="0" y="1497529"/>
            <a:ext cx="2362200" cy="20457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8800" b="0" i="0" u="none" strike="noStrike" dirty="0">
                <a:solidFill>
                  <a:srgbClr val="33428E"/>
                </a:solidFill>
                <a:latin typeface="Hakgyoansim Allimjang TTF R"/>
              </a:rPr>
              <a:t>03</a:t>
            </a: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9E40B131-F163-6B50-B1C9-DB2111497E0A}"/>
              </a:ext>
            </a:extLst>
          </p:cNvPr>
          <p:cNvSpPr txBox="1"/>
          <p:nvPr/>
        </p:nvSpPr>
        <p:spPr>
          <a:xfrm>
            <a:off x="381000" y="1485900"/>
            <a:ext cx="1612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b="0" i="0" u="sng" strike="noStrike" spc="200" dirty="0">
                <a:solidFill>
                  <a:srgbClr val="33428E"/>
                </a:solidFill>
                <a:latin typeface="Pretendard Bold"/>
              </a:rPr>
              <a:t>CHAPTER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2133CD01-9790-799A-5A94-B4CDCF540E50}"/>
              </a:ext>
            </a:extLst>
          </p:cNvPr>
          <p:cNvSpPr txBox="1"/>
          <p:nvPr/>
        </p:nvSpPr>
        <p:spPr>
          <a:xfrm>
            <a:off x="76200" y="3364429"/>
            <a:ext cx="2362200" cy="5598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400" b="0" i="0" u="none" strike="noStrike" dirty="0">
                <a:solidFill>
                  <a:srgbClr val="33428E"/>
                </a:solidFill>
                <a:latin typeface="Pretendard SemiBold"/>
              </a:rPr>
              <a:t>Backend</a:t>
            </a:r>
            <a:r>
              <a:rPr lang="ko-KR" altLang="en-US" sz="2400" dirty="0">
                <a:solidFill>
                  <a:srgbClr val="33428E"/>
                </a:solidFill>
                <a:latin typeface="Pretendard SemiBold"/>
              </a:rPr>
              <a:t> </a:t>
            </a:r>
            <a:r>
              <a:rPr lang="en-US" altLang="ko-KR" sz="2400" dirty="0">
                <a:solidFill>
                  <a:srgbClr val="33428E"/>
                </a:solidFill>
                <a:latin typeface="Pretendard SemiBold"/>
              </a:rPr>
              <a:t>&amp;</a:t>
            </a:r>
            <a:br>
              <a:rPr lang="en-US" altLang="ko-KR" sz="2400" dirty="0">
                <a:solidFill>
                  <a:srgbClr val="33428E"/>
                </a:solidFill>
                <a:latin typeface="Pretendard SemiBold"/>
              </a:rPr>
            </a:br>
            <a:r>
              <a:rPr lang="en-US" altLang="ko-KR" sz="2400" dirty="0">
                <a:solidFill>
                  <a:srgbClr val="33428E"/>
                </a:solidFill>
                <a:latin typeface="Pretendard SemiBold"/>
              </a:rPr>
              <a:t>Infra</a:t>
            </a:r>
            <a:endParaRPr lang="en-US" sz="2400" b="0" i="0" u="none" strike="noStrike" dirty="0">
              <a:solidFill>
                <a:srgbClr val="33428E"/>
              </a:solidFill>
              <a:latin typeface="Pretendard SemiBold"/>
            </a:endParaRP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58E5C8C5-1F5C-8C1E-215D-ED7204007055}"/>
              </a:ext>
            </a:extLst>
          </p:cNvPr>
          <p:cNvSpPr txBox="1"/>
          <p:nvPr/>
        </p:nvSpPr>
        <p:spPr>
          <a:xfrm>
            <a:off x="3124200" y="1104900"/>
            <a:ext cx="115824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500" b="0" i="0" u="none" strike="noStrike" spc="200" dirty="0">
                <a:solidFill>
                  <a:srgbClr val="33428E"/>
                </a:solidFill>
                <a:latin typeface="Hakgyoansim Allimjang TTF B" panose="020B0600000101010101" charset="-127"/>
                <a:ea typeface="Hakgyoansim Allimjang TTF B" panose="020B0600000101010101" charset="-127"/>
              </a:rPr>
              <a:t>Databases - Postgre</a:t>
            </a:r>
            <a:r>
              <a:rPr lang="en-US" altLang="ko-KR" sz="6500" spc="200" dirty="0">
                <a:solidFill>
                  <a:srgbClr val="33428E"/>
                </a:solidFill>
                <a:latin typeface="Hakgyoansim Allimjang TTF B" panose="020B0600000101010101" charset="-127"/>
                <a:ea typeface="Hakgyoansim Allimjang TTF B" panose="020B0600000101010101" charset="-127"/>
              </a:rPr>
              <a:t>SQL</a:t>
            </a:r>
            <a:endParaRPr lang="ko-KR" sz="6500" b="0" i="0" u="none" strike="noStrike" spc="200" dirty="0">
              <a:solidFill>
                <a:srgbClr val="33428E"/>
              </a:solidFill>
              <a:latin typeface="Hakgyoansim Allimjang TTF B" panose="020B0600000101010101" charset="-127"/>
              <a:ea typeface="Hakgyoansim Allimjang TTF B" panose="020B0600000101010101" charset="-127"/>
            </a:endParaRPr>
          </a:p>
        </p:txBody>
      </p:sp>
      <p:pic>
        <p:nvPicPr>
          <p:cNvPr id="10" name="그림 9" descr="스크린샷, 텍스트, 그래픽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FDA9E34-9534-A1E1-9846-455FD8039B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614" y="2552700"/>
            <a:ext cx="11066586" cy="725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678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AF3A9C-5D94-96CA-A28E-81C65812F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58EF7BA-9D88-34F4-1F0D-D215F1382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7084A73-AB35-9D33-2ECE-145047255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C3D126C-EA74-0252-FC68-057166FDE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0432" y="765095"/>
            <a:ext cx="16306800" cy="9956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B9B7A32-DC96-BE5B-BAAD-DC859ECF63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03700" y="419100"/>
            <a:ext cx="546100" cy="889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DFE8C1DF-708A-59CA-CF77-AFA114692CE9}"/>
              </a:ext>
            </a:extLst>
          </p:cNvPr>
          <p:cNvSpPr txBox="1"/>
          <p:nvPr/>
        </p:nvSpPr>
        <p:spPr>
          <a:xfrm>
            <a:off x="0" y="1497529"/>
            <a:ext cx="2362200" cy="20457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8800" b="0" i="0" u="none" strike="noStrike" dirty="0">
                <a:solidFill>
                  <a:srgbClr val="33428E"/>
                </a:solidFill>
                <a:latin typeface="Hakgyoansim Allimjang TTF R"/>
              </a:rPr>
              <a:t>03</a:t>
            </a: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9E40B131-F163-6B50-B1C9-DB2111497E0A}"/>
              </a:ext>
            </a:extLst>
          </p:cNvPr>
          <p:cNvSpPr txBox="1"/>
          <p:nvPr/>
        </p:nvSpPr>
        <p:spPr>
          <a:xfrm>
            <a:off x="381000" y="1485900"/>
            <a:ext cx="1612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b="0" i="0" u="sng" strike="noStrike" spc="200" dirty="0">
                <a:solidFill>
                  <a:srgbClr val="33428E"/>
                </a:solidFill>
                <a:latin typeface="Pretendard Bold"/>
              </a:rPr>
              <a:t>CHAPTER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2133CD01-9790-799A-5A94-B4CDCF540E50}"/>
              </a:ext>
            </a:extLst>
          </p:cNvPr>
          <p:cNvSpPr txBox="1"/>
          <p:nvPr/>
        </p:nvSpPr>
        <p:spPr>
          <a:xfrm>
            <a:off x="76200" y="3364429"/>
            <a:ext cx="2362200" cy="5598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400" b="0" i="0" u="none" strike="noStrike" dirty="0">
                <a:solidFill>
                  <a:srgbClr val="33428E"/>
                </a:solidFill>
                <a:latin typeface="Pretendard SemiBold"/>
              </a:rPr>
              <a:t>Backend</a:t>
            </a:r>
            <a:r>
              <a:rPr lang="ko-KR" altLang="en-US" sz="2400" dirty="0">
                <a:solidFill>
                  <a:srgbClr val="33428E"/>
                </a:solidFill>
                <a:latin typeface="Pretendard SemiBold"/>
              </a:rPr>
              <a:t> </a:t>
            </a:r>
            <a:r>
              <a:rPr lang="en-US" altLang="ko-KR" sz="2400" dirty="0">
                <a:solidFill>
                  <a:srgbClr val="33428E"/>
                </a:solidFill>
                <a:latin typeface="Pretendard SemiBold"/>
              </a:rPr>
              <a:t>&amp;</a:t>
            </a:r>
            <a:br>
              <a:rPr lang="en-US" altLang="ko-KR" sz="2400" dirty="0">
                <a:solidFill>
                  <a:srgbClr val="33428E"/>
                </a:solidFill>
                <a:latin typeface="Pretendard SemiBold"/>
              </a:rPr>
            </a:br>
            <a:r>
              <a:rPr lang="en-US" altLang="ko-KR" sz="2400" dirty="0">
                <a:solidFill>
                  <a:srgbClr val="33428E"/>
                </a:solidFill>
                <a:latin typeface="Pretendard SemiBold"/>
              </a:rPr>
              <a:t>Infra</a:t>
            </a:r>
            <a:endParaRPr lang="en-US" sz="2400" b="0" i="0" u="none" strike="noStrike" dirty="0">
              <a:solidFill>
                <a:srgbClr val="33428E"/>
              </a:solidFill>
              <a:latin typeface="Pretendard SemiBold"/>
            </a:endParaRP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58E5C8C5-1F5C-8C1E-215D-ED7204007055}"/>
              </a:ext>
            </a:extLst>
          </p:cNvPr>
          <p:cNvSpPr txBox="1"/>
          <p:nvPr/>
        </p:nvSpPr>
        <p:spPr>
          <a:xfrm>
            <a:off x="3124200" y="1104900"/>
            <a:ext cx="101346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500" b="0" i="0" u="none" strike="noStrike" spc="200" dirty="0">
                <a:solidFill>
                  <a:srgbClr val="33428E"/>
                </a:solidFill>
                <a:latin typeface="Hakgyoansim Allimjang TTF B" panose="020B0600000101010101" charset="-127"/>
                <a:ea typeface="Hakgyoansim Allimjang TTF B" panose="020B0600000101010101" charset="-127"/>
              </a:rPr>
              <a:t>Databases - </a:t>
            </a:r>
            <a:r>
              <a:rPr lang="en-US" altLang="ko-KR" sz="6500" spc="200" dirty="0">
                <a:solidFill>
                  <a:srgbClr val="33428E"/>
                </a:solidFill>
                <a:latin typeface="Hakgyoansim Allimjang TTF B" panose="020B0600000101010101" charset="-127"/>
                <a:ea typeface="Hakgyoansim Allimjang TTF B" panose="020B0600000101010101" charset="-127"/>
              </a:rPr>
              <a:t>NoSQL</a:t>
            </a:r>
            <a:endParaRPr lang="ko-KR" sz="6500" b="0" i="0" u="none" strike="noStrike" spc="200" dirty="0">
              <a:solidFill>
                <a:srgbClr val="33428E"/>
              </a:solidFill>
              <a:latin typeface="Hakgyoansim Allimjang TTF B" panose="020B0600000101010101" charset="-127"/>
              <a:ea typeface="Hakgyoansim Allimjang TTF B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EDDFD7-9602-262D-1665-A39EF6AD3D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4200" y="2388577"/>
            <a:ext cx="9677400" cy="746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1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AF3A9C-5D94-96CA-A28E-81C65812F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58EF7BA-9D88-34F4-1F0D-D215F1382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7084A73-AB35-9D33-2ECE-145047255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C3D126C-EA74-0252-FC68-057166FDE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0432" y="765095"/>
            <a:ext cx="16306800" cy="9956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B9B7A32-DC96-BE5B-BAAD-DC859ECF63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03700" y="419100"/>
            <a:ext cx="546100" cy="889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DFE8C1DF-708A-59CA-CF77-AFA114692CE9}"/>
              </a:ext>
            </a:extLst>
          </p:cNvPr>
          <p:cNvSpPr txBox="1"/>
          <p:nvPr/>
        </p:nvSpPr>
        <p:spPr>
          <a:xfrm>
            <a:off x="0" y="1497529"/>
            <a:ext cx="2362200" cy="20457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8800" b="0" i="0" u="none" strike="noStrike" dirty="0">
                <a:solidFill>
                  <a:srgbClr val="33428E"/>
                </a:solidFill>
                <a:latin typeface="Hakgyoansim Allimjang TTF R"/>
              </a:rPr>
              <a:t>03</a:t>
            </a: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9E40B131-F163-6B50-B1C9-DB2111497E0A}"/>
              </a:ext>
            </a:extLst>
          </p:cNvPr>
          <p:cNvSpPr txBox="1"/>
          <p:nvPr/>
        </p:nvSpPr>
        <p:spPr>
          <a:xfrm>
            <a:off x="381000" y="1485900"/>
            <a:ext cx="1612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b="0" i="0" u="sng" strike="noStrike" spc="200" dirty="0">
                <a:solidFill>
                  <a:srgbClr val="33428E"/>
                </a:solidFill>
                <a:latin typeface="Pretendard Bold"/>
              </a:rPr>
              <a:t>CHAPTER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2133CD01-9790-799A-5A94-B4CDCF540E50}"/>
              </a:ext>
            </a:extLst>
          </p:cNvPr>
          <p:cNvSpPr txBox="1"/>
          <p:nvPr/>
        </p:nvSpPr>
        <p:spPr>
          <a:xfrm>
            <a:off x="76200" y="3364429"/>
            <a:ext cx="2362200" cy="5598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400" b="0" i="0" u="none" strike="noStrike" dirty="0">
                <a:solidFill>
                  <a:srgbClr val="33428E"/>
                </a:solidFill>
                <a:latin typeface="Pretendard SemiBold"/>
              </a:rPr>
              <a:t>Backend</a:t>
            </a:r>
            <a:r>
              <a:rPr lang="ko-KR" altLang="en-US" sz="2400" dirty="0">
                <a:solidFill>
                  <a:srgbClr val="33428E"/>
                </a:solidFill>
                <a:latin typeface="Pretendard SemiBold"/>
              </a:rPr>
              <a:t> </a:t>
            </a:r>
            <a:r>
              <a:rPr lang="en-US" altLang="ko-KR" sz="2400" dirty="0">
                <a:solidFill>
                  <a:srgbClr val="33428E"/>
                </a:solidFill>
                <a:latin typeface="Pretendard SemiBold"/>
              </a:rPr>
              <a:t>&amp;</a:t>
            </a:r>
            <a:br>
              <a:rPr lang="en-US" altLang="ko-KR" sz="2400" dirty="0">
                <a:solidFill>
                  <a:srgbClr val="33428E"/>
                </a:solidFill>
                <a:latin typeface="Pretendard SemiBold"/>
              </a:rPr>
            </a:br>
            <a:r>
              <a:rPr lang="en-US" altLang="ko-KR" sz="2400" dirty="0">
                <a:solidFill>
                  <a:srgbClr val="33428E"/>
                </a:solidFill>
                <a:latin typeface="Pretendard SemiBold"/>
              </a:rPr>
              <a:t>Infra</a:t>
            </a:r>
            <a:endParaRPr lang="en-US" sz="2400" b="0" i="0" u="none" strike="noStrike" dirty="0">
              <a:solidFill>
                <a:srgbClr val="33428E"/>
              </a:solidFill>
              <a:latin typeface="Pretendard SemiBold"/>
            </a:endParaRP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58E5C8C5-1F5C-8C1E-215D-ED7204007055}"/>
              </a:ext>
            </a:extLst>
          </p:cNvPr>
          <p:cNvSpPr txBox="1"/>
          <p:nvPr/>
        </p:nvSpPr>
        <p:spPr>
          <a:xfrm>
            <a:off x="3124200" y="1104900"/>
            <a:ext cx="74422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500" spc="200" dirty="0">
                <a:solidFill>
                  <a:srgbClr val="33428E"/>
                </a:solidFill>
                <a:latin typeface="Hakgyoansim Allimjang TTF B" panose="020B0600000101010101" charset="-127"/>
                <a:ea typeface="Hakgyoansim Allimjang TTF B" panose="020B0600000101010101" charset="-127"/>
              </a:rPr>
              <a:t>CI / CD</a:t>
            </a:r>
            <a:endParaRPr lang="ko-KR" sz="6500" b="0" i="0" u="none" strike="noStrike" spc="200" dirty="0">
              <a:solidFill>
                <a:srgbClr val="33428E"/>
              </a:solidFill>
              <a:latin typeface="Hakgyoansim Allimjang TTF B" panose="020B0600000101010101" charset="-127"/>
              <a:ea typeface="Hakgyoansim Allimjang TTF B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341977-FEDE-A290-6FB7-1685F3159D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7451" y="2857500"/>
            <a:ext cx="6892844" cy="64689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79570B5-F0DC-30DE-7BAE-6E5CE1C41F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8527" y="2517695"/>
            <a:ext cx="7983776" cy="70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68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1509EA-6B83-B10A-0EE6-08ECF64E0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0D30653-3B8E-8FB7-B57E-66014C719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6114B98-6B71-CE26-E8FD-39B73EE3C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9918330-656C-F3ED-8DF0-1800CFFFA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0432" y="765095"/>
            <a:ext cx="16306800" cy="9956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903291B-69BC-3595-D62D-8C29E02419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03700" y="419100"/>
            <a:ext cx="546100" cy="889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55140E7E-8D96-AB2C-2E5F-F93C8FE5FAAB}"/>
              </a:ext>
            </a:extLst>
          </p:cNvPr>
          <p:cNvSpPr txBox="1"/>
          <p:nvPr/>
        </p:nvSpPr>
        <p:spPr>
          <a:xfrm>
            <a:off x="76200" y="3364429"/>
            <a:ext cx="2362200" cy="5598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400" b="0" i="0" u="none" strike="noStrike" dirty="0">
                <a:solidFill>
                  <a:srgbClr val="33428E"/>
                </a:solidFill>
                <a:latin typeface="Pretendard SemiBold"/>
              </a:rPr>
              <a:t>Front</a:t>
            </a:r>
            <a:r>
              <a:rPr lang="en-US" sz="2400" dirty="0">
                <a:solidFill>
                  <a:srgbClr val="33428E"/>
                </a:solidFill>
                <a:latin typeface="Pretendard SemiBold"/>
              </a:rPr>
              <a:t>end with Demo</a:t>
            </a:r>
            <a:endParaRPr lang="en-US" sz="2400" b="0" i="0" u="none" strike="noStrike" dirty="0">
              <a:solidFill>
                <a:srgbClr val="33428E"/>
              </a:solidFill>
              <a:latin typeface="Pretendard SemiBold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EA03604C-5746-AE37-CA2A-4406397BC64D}"/>
              </a:ext>
            </a:extLst>
          </p:cNvPr>
          <p:cNvSpPr txBox="1"/>
          <p:nvPr/>
        </p:nvSpPr>
        <p:spPr>
          <a:xfrm>
            <a:off x="0" y="1497529"/>
            <a:ext cx="2362200" cy="20457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8800" b="0" i="0" u="none" strike="noStrike" dirty="0">
                <a:solidFill>
                  <a:srgbClr val="33428E"/>
                </a:solidFill>
                <a:latin typeface="Hakgyoansim Allimjang TTF R"/>
              </a:rPr>
              <a:t>04</a:t>
            </a: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9556D09C-65F5-27A8-3D02-BDC231B0DC1A}"/>
              </a:ext>
            </a:extLst>
          </p:cNvPr>
          <p:cNvSpPr txBox="1"/>
          <p:nvPr/>
        </p:nvSpPr>
        <p:spPr>
          <a:xfrm>
            <a:off x="381000" y="1485900"/>
            <a:ext cx="1612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b="0" i="0" u="sng" strike="noStrike" spc="200" dirty="0">
                <a:solidFill>
                  <a:srgbClr val="33428E"/>
                </a:solidFill>
                <a:latin typeface="Pretendard Bold"/>
              </a:rPr>
              <a:t>CHAPTER</a:t>
            </a: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C68BEDED-8C21-CDC9-FB87-61CEFE705158}"/>
              </a:ext>
            </a:extLst>
          </p:cNvPr>
          <p:cNvSpPr txBox="1"/>
          <p:nvPr/>
        </p:nvSpPr>
        <p:spPr>
          <a:xfrm>
            <a:off x="3124200" y="1104900"/>
            <a:ext cx="74422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500" b="0" i="0" u="none" strike="noStrike" spc="200" dirty="0">
                <a:solidFill>
                  <a:srgbClr val="33428E"/>
                </a:solidFill>
                <a:latin typeface="Hakgyoansim Allimjang TTF B" panose="020B0600000101010101" charset="-127"/>
                <a:ea typeface="Hakgyoansim Allimjang TTF B" panose="020B0600000101010101" charset="-127"/>
              </a:rPr>
              <a:t>Register &amp; Login</a:t>
            </a:r>
            <a:endParaRPr lang="ko-KR" sz="6500" b="0" i="0" u="none" strike="noStrike" spc="200" dirty="0">
              <a:solidFill>
                <a:srgbClr val="33428E"/>
              </a:solidFill>
              <a:latin typeface="Hakgyoansim Allimjang TTF B" panose="020B0600000101010101" charset="-127"/>
              <a:ea typeface="Hakgyoansim Allimjang TTF B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9294D2B-6810-EAA4-90AD-8BBF635FE88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14445"/>
          <a:stretch/>
        </p:blipFill>
        <p:spPr>
          <a:xfrm>
            <a:off x="3124200" y="2552701"/>
            <a:ext cx="4366356" cy="738830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9CCDCD0-F1FE-70AF-65FB-48557F27F73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14445"/>
          <a:stretch/>
        </p:blipFill>
        <p:spPr>
          <a:xfrm>
            <a:off x="8130444" y="2552700"/>
            <a:ext cx="4366356" cy="7388305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E48DB6D5-4E7E-444F-0FF5-48376A9B039F}"/>
              </a:ext>
            </a:extLst>
          </p:cNvPr>
          <p:cNvGrpSpPr/>
          <p:nvPr/>
        </p:nvGrpSpPr>
        <p:grpSpPr>
          <a:xfrm>
            <a:off x="13423900" y="2542674"/>
            <a:ext cx="3644900" cy="3644900"/>
            <a:chOff x="13242758" y="1260395"/>
            <a:chExt cx="3644900" cy="3644900"/>
          </a:xfrm>
        </p:grpSpPr>
        <p:pic>
          <p:nvPicPr>
            <p:cNvPr id="18" name="Picture 12">
              <a:extLst>
                <a:ext uri="{FF2B5EF4-FFF2-40B4-BE49-F238E27FC236}">
                  <a16:creationId xmlns:a16="http://schemas.microsoft.com/office/drawing/2014/main" id="{4F223871-D0CF-B47B-D538-A974BEBE7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242758" y="1260395"/>
              <a:ext cx="3644900" cy="3644900"/>
            </a:xfrm>
            <a:prstGeom prst="rect">
              <a:avLst/>
            </a:prstGeom>
            <a:ln>
              <a:solidFill>
                <a:srgbClr val="B0B0B0"/>
              </a:solidFill>
            </a:ln>
          </p:spPr>
        </p:pic>
        <p:sp>
          <p:nvSpPr>
            <p:cNvPr id="19" name="TextBox 17">
              <a:extLst>
                <a:ext uri="{FF2B5EF4-FFF2-40B4-BE49-F238E27FC236}">
                  <a16:creationId xmlns:a16="http://schemas.microsoft.com/office/drawing/2014/main" id="{7617B333-14E1-665D-EEFC-4D348FFFF4D8}"/>
                </a:ext>
              </a:extLst>
            </p:cNvPr>
            <p:cNvSpPr txBox="1"/>
            <p:nvPr/>
          </p:nvSpPr>
          <p:spPr>
            <a:xfrm>
              <a:off x="13471358" y="2815937"/>
              <a:ext cx="3175000" cy="466766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2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Hakgyoansim Allimjang TTF B" panose="020B0600000101010101" charset="-127"/>
                  <a:ea typeface="Hakgyoansim Allimjang TTF B" panose="020B0600000101010101" charset="-127"/>
                </a:rPr>
                <a:t>Email Authentication</a:t>
              </a:r>
              <a:endParaRPr lang="ko-KR" sz="21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Hakgyoansim Allimjang TTF B" panose="020B0600000101010101" charset="-127"/>
                <a:ea typeface="Hakgyoansim Allimjang TTF B" panose="020B0600000101010101" charset="-127"/>
              </a:endParaRPr>
            </a:p>
          </p:txBody>
        </p:sp>
        <p:sp>
          <p:nvSpPr>
            <p:cNvPr id="20" name="TextBox 18">
              <a:extLst>
                <a:ext uri="{FF2B5EF4-FFF2-40B4-BE49-F238E27FC236}">
                  <a16:creationId xmlns:a16="http://schemas.microsoft.com/office/drawing/2014/main" id="{814292B3-52DE-B2B7-523F-1F25ABE04C88}"/>
                </a:ext>
              </a:extLst>
            </p:cNvPr>
            <p:cNvSpPr txBox="1"/>
            <p:nvPr/>
          </p:nvSpPr>
          <p:spPr>
            <a:xfrm>
              <a:off x="13560258" y="3660695"/>
              <a:ext cx="3022600" cy="635000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it-IT" altLang="ko-KR" b="0" i="0" dirty="0">
                  <a:solidFill>
                    <a:srgbClr val="000000"/>
                  </a:solidFill>
                  <a:effectLst/>
                  <a:latin typeface="Hakgyoansim Allimjang TTF R" panose="020B0600000101010101" charset="-127"/>
                  <a:ea typeface="Hakgyoansim Allimjang TTF R" panose="020B0600000101010101" charset="-127"/>
                </a:rPr>
                <a:t>Authenticate via @g.skku.edu</a:t>
              </a:r>
              <a:endParaRPr lang="en-US" sz="1800" b="0" i="0" u="none" strike="noStrike" dirty="0">
                <a:solidFill>
                  <a:srgbClr val="000000"/>
                </a:solidFill>
                <a:latin typeface="Hakgyoansim Allimjang TTF R" panose="020B0600000101010101" charset="-127"/>
                <a:ea typeface="Hakgyoansim Allimjang TTF R" panose="020B0600000101010101" charset="-127"/>
              </a:endParaRPr>
            </a:p>
          </p:txBody>
        </p:sp>
        <p:pic>
          <p:nvPicPr>
            <p:cNvPr id="21" name="그래픽 20" descr="전자 메일 단색으로 채워진">
              <a:extLst>
                <a:ext uri="{FF2B5EF4-FFF2-40B4-BE49-F238E27FC236}">
                  <a16:creationId xmlns:a16="http://schemas.microsoft.com/office/drawing/2014/main" id="{6FD2F8F3-BB69-E176-0FDF-6CF15364C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4614358" y="1660110"/>
              <a:ext cx="914400" cy="914400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DED356E-45DC-7840-DFB2-3C82BF312160}"/>
              </a:ext>
            </a:extLst>
          </p:cNvPr>
          <p:cNvGrpSpPr/>
          <p:nvPr/>
        </p:nvGrpSpPr>
        <p:grpSpPr>
          <a:xfrm>
            <a:off x="13417550" y="6322814"/>
            <a:ext cx="3644900" cy="3644900"/>
            <a:chOff x="8547100" y="3258018"/>
            <a:chExt cx="3644900" cy="3644900"/>
          </a:xfrm>
        </p:grpSpPr>
        <p:pic>
          <p:nvPicPr>
            <p:cNvPr id="23" name="Picture 14">
              <a:extLst>
                <a:ext uri="{FF2B5EF4-FFF2-40B4-BE49-F238E27FC236}">
                  <a16:creationId xmlns:a16="http://schemas.microsoft.com/office/drawing/2014/main" id="{4DD734AC-AA1E-43E6-BD55-9EA45EA5C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547100" y="3258018"/>
              <a:ext cx="3644900" cy="3644900"/>
            </a:xfrm>
            <a:prstGeom prst="rect">
              <a:avLst/>
            </a:prstGeom>
            <a:ln>
              <a:solidFill>
                <a:srgbClr val="B0B0B0"/>
              </a:solidFill>
            </a:ln>
          </p:spPr>
        </p:pic>
        <p:sp>
          <p:nvSpPr>
            <p:cNvPr id="24" name="TextBox 19">
              <a:extLst>
                <a:ext uri="{FF2B5EF4-FFF2-40B4-BE49-F238E27FC236}">
                  <a16:creationId xmlns:a16="http://schemas.microsoft.com/office/drawing/2014/main" id="{452D189A-1ECC-C770-4F08-F74630FFA502}"/>
                </a:ext>
              </a:extLst>
            </p:cNvPr>
            <p:cNvSpPr txBox="1"/>
            <p:nvPr/>
          </p:nvSpPr>
          <p:spPr>
            <a:xfrm>
              <a:off x="8667750" y="4553418"/>
              <a:ext cx="3460750" cy="914400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akgyoansim Allimjang TTF B" panose="020B0600000101010101" charset="-127"/>
                  <a:ea typeface="Hakgyoansim Allimjang TTF B" panose="020B0600000101010101" charset="-127"/>
                </a:rPr>
                <a:t>Enter Personal Information</a:t>
              </a:r>
              <a:endParaRPr 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Hakgyoansim Allimjang TTF B" panose="020B0600000101010101" charset="-127"/>
                <a:ea typeface="Hakgyoansim Allimjang TTF B" panose="020B0600000101010101" charset="-127"/>
              </a:endParaRPr>
            </a:p>
          </p:txBody>
        </p:sp>
        <p:sp>
          <p:nvSpPr>
            <p:cNvPr id="25" name="TextBox 20">
              <a:extLst>
                <a:ext uri="{FF2B5EF4-FFF2-40B4-BE49-F238E27FC236}">
                  <a16:creationId xmlns:a16="http://schemas.microsoft.com/office/drawing/2014/main" id="{4AC72EF6-7E0A-C408-D0FE-0D28DA507D76}"/>
                </a:ext>
              </a:extLst>
            </p:cNvPr>
            <p:cNvSpPr txBox="1"/>
            <p:nvPr/>
          </p:nvSpPr>
          <p:spPr>
            <a:xfrm>
              <a:off x="8928100" y="5518618"/>
              <a:ext cx="2882900" cy="1092200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dirty="0">
                  <a:solidFill>
                    <a:srgbClr val="000000"/>
                  </a:solidFill>
                  <a:latin typeface="Hakgyoansim Allimjang TTF R" panose="020B0600000101010101" charset="-127"/>
                  <a:ea typeface="Hakgyoansim Allimjang TTF R" panose="020B0600000101010101" charset="-127"/>
                </a:rPr>
                <a:t>U</a:t>
              </a:r>
              <a:r>
                <a:rPr lang="en-US" altLang="ko-KR" sz="1800" b="0" i="0" u="none" strike="noStrike" dirty="0">
                  <a:solidFill>
                    <a:srgbClr val="000000"/>
                  </a:solidFill>
                  <a:latin typeface="Hakgyoansim Allimjang TTF R" panose="020B0600000101010101" charset="-127"/>
                  <a:ea typeface="Hakgyoansim Allimjang TTF R" panose="020B0600000101010101" charset="-127"/>
                </a:rPr>
                <a:t>sers’ student number, primary major, and second major</a:t>
              </a:r>
              <a:endParaRPr lang="en-US" sz="1800" b="0" i="0" u="none" strike="noStrike" dirty="0">
                <a:solidFill>
                  <a:srgbClr val="000000"/>
                </a:solidFill>
                <a:latin typeface="Hakgyoansim Allimjang TTF R" panose="020B0600000101010101" charset="-127"/>
                <a:ea typeface="Hakgyoansim Allimjang TTF R" panose="020B0600000101010101" charset="-127"/>
              </a:endParaRPr>
            </a:p>
          </p:txBody>
        </p:sp>
        <p:pic>
          <p:nvPicPr>
            <p:cNvPr id="26" name="그래픽 25" descr="사용자 단색으로 채워진">
              <a:extLst>
                <a:ext uri="{FF2B5EF4-FFF2-40B4-BE49-F238E27FC236}">
                  <a16:creationId xmlns:a16="http://schemas.microsoft.com/office/drawing/2014/main" id="{1AC79349-36CE-14D2-B205-EED62315E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901321" y="3562818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0500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1509EA-6B83-B10A-0EE6-08ECF64E0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0D30653-3B8E-8FB7-B57E-66014C7194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6114B98-6B71-CE26-E8FD-39B73EE3CE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9918330-656C-F3ED-8DF0-1800CFFFAC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0432" y="0"/>
            <a:ext cx="16306800" cy="1060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903291B-69BC-3595-D62D-8C29E02419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03700" y="419100"/>
            <a:ext cx="546100" cy="889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EA03604C-5746-AE37-CA2A-4406397BC64D}"/>
              </a:ext>
            </a:extLst>
          </p:cNvPr>
          <p:cNvSpPr txBox="1"/>
          <p:nvPr/>
        </p:nvSpPr>
        <p:spPr>
          <a:xfrm>
            <a:off x="0" y="1497529"/>
            <a:ext cx="2362200" cy="20457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8800" b="0" i="0" u="none" strike="noStrike" dirty="0">
                <a:solidFill>
                  <a:srgbClr val="33428E"/>
                </a:solidFill>
                <a:latin typeface="Hakgyoansim Allimjang TTF R"/>
              </a:rPr>
              <a:t>04</a:t>
            </a: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9556D09C-65F5-27A8-3D02-BDC231B0DC1A}"/>
              </a:ext>
            </a:extLst>
          </p:cNvPr>
          <p:cNvSpPr txBox="1"/>
          <p:nvPr/>
        </p:nvSpPr>
        <p:spPr>
          <a:xfrm>
            <a:off x="381000" y="1485900"/>
            <a:ext cx="1612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b="0" i="0" u="sng" strike="noStrike" spc="200" dirty="0">
                <a:solidFill>
                  <a:srgbClr val="33428E"/>
                </a:solidFill>
                <a:latin typeface="Pretendard Bold"/>
              </a:rPr>
              <a:t>CHAPTER</a:t>
            </a:r>
          </a:p>
        </p:txBody>
      </p:sp>
      <p:pic>
        <p:nvPicPr>
          <p:cNvPr id="10" name="회원가입">
            <a:hlinkClick r:id="" action="ppaction://media"/>
            <a:extLst>
              <a:ext uri="{FF2B5EF4-FFF2-40B4-BE49-F238E27FC236}">
                <a16:creationId xmlns:a16="http://schemas.microsoft.com/office/drawing/2014/main" id="{AA477DFB-7533-55EC-B7A2-D0EDC779C7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178054" y="1028700"/>
            <a:ext cx="4657055" cy="9220200"/>
          </a:xfrm>
          <a:prstGeom prst="rect">
            <a:avLst/>
          </a:prstGeom>
        </p:spPr>
      </p:pic>
      <p:pic>
        <p:nvPicPr>
          <p:cNvPr id="11" name="로그인">
            <a:hlinkClick r:id="" action="ppaction://media"/>
            <a:extLst>
              <a:ext uri="{FF2B5EF4-FFF2-40B4-BE49-F238E27FC236}">
                <a16:creationId xmlns:a16="http://schemas.microsoft.com/office/drawing/2014/main" id="{3BA6B773-B7E6-B9CD-7002-4673FEB7CED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278942" y="1028700"/>
            <a:ext cx="4627174" cy="9220200"/>
          </a:xfrm>
          <a:prstGeom prst="rect">
            <a:avLst/>
          </a:prstGeom>
        </p:spPr>
      </p:pic>
      <p:sp>
        <p:nvSpPr>
          <p:cNvPr id="12" name="TextBox 14">
            <a:extLst>
              <a:ext uri="{FF2B5EF4-FFF2-40B4-BE49-F238E27FC236}">
                <a16:creationId xmlns:a16="http://schemas.microsoft.com/office/drawing/2014/main" id="{475B5FFE-E261-9060-8A98-F87F6D61EC13}"/>
              </a:ext>
            </a:extLst>
          </p:cNvPr>
          <p:cNvSpPr txBox="1"/>
          <p:nvPr/>
        </p:nvSpPr>
        <p:spPr>
          <a:xfrm>
            <a:off x="4711366" y="-55479"/>
            <a:ext cx="38100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5400" b="0" i="0" u="none" strike="noStrike" spc="200" dirty="0">
                <a:solidFill>
                  <a:srgbClr val="33428E"/>
                </a:solidFill>
                <a:latin typeface="Hakgyoansim Allimjang TTF B" panose="020B0600000101010101" charset="-127"/>
                <a:ea typeface="Hakgyoansim Allimjang TTF B" panose="020B0600000101010101" charset="-127"/>
              </a:rPr>
              <a:t>Register</a:t>
            </a:r>
            <a:endParaRPr lang="ko-KR" sz="5400" b="0" i="0" u="none" strike="noStrike" spc="200" dirty="0">
              <a:solidFill>
                <a:srgbClr val="33428E"/>
              </a:solidFill>
              <a:latin typeface="Hakgyoansim Allimjang TTF B" panose="020B0600000101010101" charset="-127"/>
              <a:ea typeface="Hakgyoansim Allimjang TTF B" panose="020B0600000101010101" charset="-127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478B0FAC-B091-A979-FDA9-DF40D454C9FB}"/>
              </a:ext>
            </a:extLst>
          </p:cNvPr>
          <p:cNvSpPr txBox="1"/>
          <p:nvPr/>
        </p:nvSpPr>
        <p:spPr>
          <a:xfrm>
            <a:off x="12277595" y="-55479"/>
            <a:ext cx="2629868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5400" b="0" i="0" u="none" strike="noStrike" spc="200" dirty="0">
                <a:solidFill>
                  <a:srgbClr val="33428E"/>
                </a:solidFill>
                <a:latin typeface="Hakgyoansim Allimjang TTF B" panose="020B0600000101010101" charset="-127"/>
                <a:ea typeface="Hakgyoansim Allimjang TTF B" panose="020B0600000101010101" charset="-127"/>
              </a:rPr>
              <a:t>Login</a:t>
            </a:r>
            <a:endParaRPr lang="ko-KR" sz="5400" b="0" i="0" u="none" strike="noStrike" spc="200" dirty="0">
              <a:solidFill>
                <a:srgbClr val="33428E"/>
              </a:solidFill>
              <a:latin typeface="Hakgyoansim Allimjang TTF B" panose="020B0600000101010101" charset="-127"/>
              <a:ea typeface="Hakgyoansim Allimjang TTF B" panose="020B0600000101010101" charset="-127"/>
            </a:endParaRP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D495B182-C8D5-152E-CBD7-7814B25EFE28}"/>
              </a:ext>
            </a:extLst>
          </p:cNvPr>
          <p:cNvSpPr txBox="1"/>
          <p:nvPr/>
        </p:nvSpPr>
        <p:spPr>
          <a:xfrm>
            <a:off x="76200" y="3364429"/>
            <a:ext cx="2362200" cy="5598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400" b="0" i="0" u="none" strike="noStrike" dirty="0">
                <a:solidFill>
                  <a:srgbClr val="33428E"/>
                </a:solidFill>
                <a:latin typeface="Pretendard SemiBold"/>
              </a:rPr>
              <a:t>Front</a:t>
            </a:r>
            <a:r>
              <a:rPr lang="en-US" sz="2400" dirty="0">
                <a:solidFill>
                  <a:srgbClr val="33428E"/>
                </a:solidFill>
                <a:latin typeface="Pretendard SemiBold"/>
              </a:rPr>
              <a:t>end with Demo</a:t>
            </a:r>
            <a:endParaRPr lang="en-US" sz="2400" b="0" i="0" u="none" strike="noStrike" dirty="0">
              <a:solidFill>
                <a:srgbClr val="33428E"/>
              </a:solidFill>
              <a:latin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31114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7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17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2DF1CF-AD5C-EAA1-251B-35968BFD4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D51A9FD-8D02-272F-9E79-E8DF595F1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B8D20E8-DA72-78D3-2F41-4A3A0F713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2C13FFC-1390-C95A-8B96-5E1CBA874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0432" y="765095"/>
            <a:ext cx="16306800" cy="9956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12A2BE1-3441-2655-F314-4312D0917B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03700" y="419100"/>
            <a:ext cx="546100" cy="889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27F55BA5-19C7-3B14-8F63-01C5ED58AE41}"/>
              </a:ext>
            </a:extLst>
          </p:cNvPr>
          <p:cNvSpPr txBox="1"/>
          <p:nvPr/>
        </p:nvSpPr>
        <p:spPr>
          <a:xfrm>
            <a:off x="0" y="1497529"/>
            <a:ext cx="2362200" cy="20457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8800" b="0" i="0" u="none" strike="noStrike" dirty="0">
                <a:solidFill>
                  <a:srgbClr val="33428E"/>
                </a:solidFill>
                <a:latin typeface="Hakgyoansim Allimjang TTF R"/>
              </a:rPr>
              <a:t>04</a:t>
            </a: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9D1A157C-8951-EEFE-29F5-8C559D940938}"/>
              </a:ext>
            </a:extLst>
          </p:cNvPr>
          <p:cNvSpPr txBox="1"/>
          <p:nvPr/>
        </p:nvSpPr>
        <p:spPr>
          <a:xfrm>
            <a:off x="381000" y="1485900"/>
            <a:ext cx="1612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b="0" i="0" u="sng" strike="noStrike" spc="200" dirty="0">
                <a:solidFill>
                  <a:srgbClr val="33428E"/>
                </a:solidFill>
                <a:latin typeface="Pretendard Bold"/>
              </a:rPr>
              <a:t>CHAPTER</a:t>
            </a: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342CDE94-9157-2CEE-96C7-8F6F165E2679}"/>
              </a:ext>
            </a:extLst>
          </p:cNvPr>
          <p:cNvSpPr txBox="1"/>
          <p:nvPr/>
        </p:nvSpPr>
        <p:spPr>
          <a:xfrm>
            <a:off x="3124200" y="1104900"/>
            <a:ext cx="74422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500" spc="200" dirty="0">
                <a:solidFill>
                  <a:srgbClr val="33428E"/>
                </a:solidFill>
                <a:latin typeface="Hakgyoansim Allimjang TTF B" panose="020B0600000101010101" charset="-127"/>
                <a:ea typeface="Hakgyoansim Allimjang TTF B" panose="020B0600000101010101" charset="-127"/>
              </a:rPr>
              <a:t>DM &amp; Messages</a:t>
            </a:r>
            <a:endParaRPr lang="ko-KR" sz="6500" b="0" i="0" u="none" strike="noStrike" spc="200" dirty="0">
              <a:solidFill>
                <a:srgbClr val="33428E"/>
              </a:solidFill>
              <a:latin typeface="Hakgyoansim Allimjang TTF B" panose="020B0600000101010101" charset="-127"/>
              <a:ea typeface="Hakgyoansim Allimjang TTF B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5002C9E-32BB-830E-AD0C-751DD01C71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4147" y="2362200"/>
            <a:ext cx="3938740" cy="7789953"/>
          </a:xfrm>
          <a:prstGeom prst="rect">
            <a:avLst/>
          </a:prstGeom>
          <a:ln>
            <a:solidFill>
              <a:srgbClr val="EBEBEB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91A7F05-3186-2B17-E693-5E33EBCF21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8460" y="2362200"/>
            <a:ext cx="3938740" cy="7789953"/>
          </a:xfrm>
          <a:prstGeom prst="rect">
            <a:avLst/>
          </a:prstGeom>
          <a:ln>
            <a:solidFill>
              <a:srgbClr val="EBEBEB"/>
            </a:solidFill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AA8C07-17C9-32F9-625F-9EE7AB5AB754}"/>
              </a:ext>
            </a:extLst>
          </p:cNvPr>
          <p:cNvGrpSpPr/>
          <p:nvPr/>
        </p:nvGrpSpPr>
        <p:grpSpPr>
          <a:xfrm>
            <a:off x="12738100" y="2260600"/>
            <a:ext cx="3644900" cy="3644900"/>
            <a:chOff x="8547100" y="3258018"/>
            <a:chExt cx="3644900" cy="3644900"/>
          </a:xfrm>
        </p:grpSpPr>
        <p:pic>
          <p:nvPicPr>
            <p:cNvPr id="14" name="Picture 14">
              <a:extLst>
                <a:ext uri="{FF2B5EF4-FFF2-40B4-BE49-F238E27FC236}">
                  <a16:creationId xmlns:a16="http://schemas.microsoft.com/office/drawing/2014/main" id="{D0853CD4-FBA5-AE79-8C49-6912302AB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47100" y="3258018"/>
              <a:ext cx="3644900" cy="3644900"/>
            </a:xfrm>
            <a:prstGeom prst="rect">
              <a:avLst/>
            </a:prstGeom>
            <a:ln>
              <a:solidFill>
                <a:srgbClr val="B0B0B0"/>
              </a:solidFill>
            </a:ln>
          </p:spPr>
        </p:pic>
        <p:sp>
          <p:nvSpPr>
            <p:cNvPr id="15" name="TextBox 19">
              <a:extLst>
                <a:ext uri="{FF2B5EF4-FFF2-40B4-BE49-F238E27FC236}">
                  <a16:creationId xmlns:a16="http://schemas.microsoft.com/office/drawing/2014/main" id="{BE910341-D7CD-E54A-1078-4DA0F9120556}"/>
                </a:ext>
              </a:extLst>
            </p:cNvPr>
            <p:cNvSpPr txBox="1"/>
            <p:nvPr/>
          </p:nvSpPr>
          <p:spPr>
            <a:xfrm>
              <a:off x="8667750" y="4553418"/>
              <a:ext cx="3460750" cy="914400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akgyoansim Allimjang TTF B" panose="020B0600000101010101" charset="-127"/>
                  <a:ea typeface="Hakgyoansim Allimjang TTF B" panose="020B0600000101010101" charset="-127"/>
                </a:rPr>
                <a:t>Search Users and send Messages</a:t>
              </a:r>
              <a:endParaRPr 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Hakgyoansim Allimjang TTF B" panose="020B0600000101010101" charset="-127"/>
                <a:ea typeface="Hakgyoansim Allimjang TTF B" panose="020B0600000101010101" charset="-127"/>
              </a:endParaRPr>
            </a:p>
          </p:txBody>
        </p:sp>
        <p:sp>
          <p:nvSpPr>
            <p:cNvPr id="17" name="TextBox 20">
              <a:extLst>
                <a:ext uri="{FF2B5EF4-FFF2-40B4-BE49-F238E27FC236}">
                  <a16:creationId xmlns:a16="http://schemas.microsoft.com/office/drawing/2014/main" id="{FEBBCA3C-690B-559C-3B33-5BCAEC8DA87B}"/>
                </a:ext>
              </a:extLst>
            </p:cNvPr>
            <p:cNvSpPr txBox="1"/>
            <p:nvPr/>
          </p:nvSpPr>
          <p:spPr>
            <a:xfrm>
              <a:off x="8928100" y="5518618"/>
              <a:ext cx="2882900" cy="1092200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800" b="0" i="0" u="none" strike="noStrike" dirty="0">
                  <a:solidFill>
                    <a:srgbClr val="000000"/>
                  </a:solidFill>
                  <a:latin typeface="Hakgyoansim Allimjang TTF R" panose="020B0600000101010101" charset="-127"/>
                  <a:ea typeface="Hakgyoansim Allimjang TTF R" panose="020B0600000101010101" charset="-127"/>
                </a:rPr>
                <a:t>You</a:t>
              </a:r>
              <a:r>
                <a:rPr lang="en-US" dirty="0">
                  <a:solidFill>
                    <a:srgbClr val="000000"/>
                  </a:solidFill>
                  <a:latin typeface="Hakgyoansim Allimjang TTF R" panose="020B0600000101010101" charset="-127"/>
                  <a:ea typeface="Hakgyoansim Allimjang TTF R" panose="020B0600000101010101" charset="-127"/>
                </a:rPr>
                <a:t> can search users by major and send direct messages.</a:t>
              </a:r>
              <a:endParaRPr lang="en-US" sz="1800" b="0" i="0" u="none" strike="noStrike" dirty="0">
                <a:solidFill>
                  <a:srgbClr val="000000"/>
                </a:solidFill>
                <a:latin typeface="Hakgyoansim Allimjang TTF R" panose="020B0600000101010101" charset="-127"/>
                <a:ea typeface="Hakgyoansim Allimjang TTF R" panose="020B0600000101010101" charset="-127"/>
              </a:endParaRPr>
            </a:p>
          </p:txBody>
        </p:sp>
        <p:pic>
          <p:nvPicPr>
            <p:cNvPr id="18" name="그래픽 17" descr="사용자 단색으로 채워진">
              <a:extLst>
                <a:ext uri="{FF2B5EF4-FFF2-40B4-BE49-F238E27FC236}">
                  <a16:creationId xmlns:a16="http://schemas.microsoft.com/office/drawing/2014/main" id="{90162509-3983-A2D1-AE9E-4023E3D2A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901321" y="3562818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7C83DFB-3A77-15A1-DBC0-34EF9FAD88A2}"/>
              </a:ext>
            </a:extLst>
          </p:cNvPr>
          <p:cNvGrpSpPr/>
          <p:nvPr/>
        </p:nvGrpSpPr>
        <p:grpSpPr>
          <a:xfrm>
            <a:off x="12738100" y="6162595"/>
            <a:ext cx="3644900" cy="3644900"/>
            <a:chOff x="12738100" y="6162595"/>
            <a:chExt cx="3644900" cy="364490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971A29D-407F-536C-5F87-5EA88C4A9896}"/>
                </a:ext>
              </a:extLst>
            </p:cNvPr>
            <p:cNvGrpSpPr/>
            <p:nvPr/>
          </p:nvGrpSpPr>
          <p:grpSpPr>
            <a:xfrm>
              <a:off x="12738100" y="6162595"/>
              <a:ext cx="3644900" cy="3644900"/>
              <a:chOff x="8547100" y="3258018"/>
              <a:chExt cx="3644900" cy="3644900"/>
            </a:xfrm>
          </p:grpSpPr>
          <p:pic>
            <p:nvPicPr>
              <p:cNvPr id="20" name="Picture 14">
                <a:extLst>
                  <a:ext uri="{FF2B5EF4-FFF2-40B4-BE49-F238E27FC236}">
                    <a16:creationId xmlns:a16="http://schemas.microsoft.com/office/drawing/2014/main" id="{FE7BBDF1-D2A4-35E5-A380-3E0BF5254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47100" y="3258018"/>
                <a:ext cx="3644900" cy="3644900"/>
              </a:xfrm>
              <a:prstGeom prst="rect">
                <a:avLst/>
              </a:prstGeom>
              <a:ln>
                <a:solidFill>
                  <a:srgbClr val="B0B0B0"/>
                </a:solidFill>
              </a:ln>
            </p:spPr>
          </p:pic>
          <p:sp>
            <p:nvSpPr>
              <p:cNvPr id="21" name="TextBox 19">
                <a:extLst>
                  <a:ext uri="{FF2B5EF4-FFF2-40B4-BE49-F238E27FC236}">
                    <a16:creationId xmlns:a16="http://schemas.microsoft.com/office/drawing/2014/main" id="{8D1601E2-9A17-BC71-DAA9-96C23FF08D18}"/>
                  </a:ext>
                </a:extLst>
              </p:cNvPr>
              <p:cNvSpPr txBox="1"/>
              <p:nvPr/>
            </p:nvSpPr>
            <p:spPr>
              <a:xfrm>
                <a:off x="8667750" y="4553418"/>
                <a:ext cx="3460750" cy="914400"/>
              </a:xfrm>
              <a:prstGeom prst="rect">
                <a:avLst/>
              </a:prstGeom>
              <a:ln>
                <a:noFill/>
              </a:ln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16199"/>
                  </a:lnSpc>
                </a:pPr>
                <a:r>
                  <a:rPr lang="en-US" altLang="ko-KR" sz="2400" b="0" i="0" u="none" strike="noStrike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akgyoansim Allimjang TTF B" panose="020B0600000101010101" charset="-127"/>
                    <a:ea typeface="Hakgyoansim Allimjang TTF B" panose="020B0600000101010101" charset="-127"/>
                  </a:rPr>
                  <a:t>Private Profile</a:t>
                </a:r>
                <a:endParaRPr lang="ko-KR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akgyoansim Allimjang TTF B" panose="020B0600000101010101" charset="-127"/>
                  <a:ea typeface="Hakgyoansim Allimjang TTF B" panose="020B0600000101010101" charset="-127"/>
                </a:endParaRPr>
              </a:p>
            </p:txBody>
          </p:sp>
          <p:sp>
            <p:nvSpPr>
              <p:cNvPr id="22" name="TextBox 20">
                <a:extLst>
                  <a:ext uri="{FF2B5EF4-FFF2-40B4-BE49-F238E27FC236}">
                    <a16:creationId xmlns:a16="http://schemas.microsoft.com/office/drawing/2014/main" id="{DCB7CCD8-8289-1C8C-DD52-D84CE1136B92}"/>
                  </a:ext>
                </a:extLst>
              </p:cNvPr>
              <p:cNvSpPr txBox="1"/>
              <p:nvPr/>
            </p:nvSpPr>
            <p:spPr>
              <a:xfrm>
                <a:off x="8928100" y="5518618"/>
                <a:ext cx="2882900" cy="1092200"/>
              </a:xfrm>
              <a:prstGeom prst="rect">
                <a:avLst/>
              </a:prstGeom>
              <a:ln>
                <a:noFill/>
              </a:ln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16199"/>
                  </a:lnSpc>
                </a:pPr>
                <a:r>
                  <a:rPr lang="en-US" dirty="0">
                    <a:solidFill>
                      <a:srgbClr val="000000"/>
                    </a:solidFill>
                    <a:latin typeface="Hakgyoansim Allimjang TTF R" panose="020B0600000101010101" charset="-127"/>
                    <a:ea typeface="Hakgyoansim Allimjang TTF R" panose="020B0600000101010101" charset="-127"/>
                  </a:rPr>
                  <a:t>If you don’t want to be in DM list, you can change your profile into private.</a:t>
                </a:r>
                <a:endParaRPr lang="en-US" sz="1800" b="0" i="0" u="none" strike="noStrike" dirty="0">
                  <a:solidFill>
                    <a:srgbClr val="000000"/>
                  </a:solidFill>
                  <a:latin typeface="Hakgyoansim Allimjang TTF R" panose="020B0600000101010101" charset="-127"/>
                  <a:ea typeface="Hakgyoansim Allimjang TTF R" panose="020B0600000101010101" charset="-127"/>
                </a:endParaRPr>
              </a:p>
            </p:txBody>
          </p:sp>
        </p:grpSp>
        <p:pic>
          <p:nvPicPr>
            <p:cNvPr id="25" name="그래픽 24" descr="자물쇠 단색으로 채워진">
              <a:extLst>
                <a:ext uri="{FF2B5EF4-FFF2-40B4-BE49-F238E27FC236}">
                  <a16:creationId xmlns:a16="http://schemas.microsoft.com/office/drawing/2014/main" id="{A50D6995-558A-57BF-3CCE-0A7787F32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4092321" y="6652969"/>
              <a:ext cx="914400" cy="914400"/>
            </a:xfrm>
            <a:prstGeom prst="rect">
              <a:avLst/>
            </a:prstGeom>
          </p:spPr>
        </p:pic>
      </p:grpSp>
      <p:sp>
        <p:nvSpPr>
          <p:cNvPr id="7" name="TextBox 9">
            <a:extLst>
              <a:ext uri="{FF2B5EF4-FFF2-40B4-BE49-F238E27FC236}">
                <a16:creationId xmlns:a16="http://schemas.microsoft.com/office/drawing/2014/main" id="{4B6E51CC-517D-6343-A61B-90C718853F1D}"/>
              </a:ext>
            </a:extLst>
          </p:cNvPr>
          <p:cNvSpPr txBox="1"/>
          <p:nvPr/>
        </p:nvSpPr>
        <p:spPr>
          <a:xfrm>
            <a:off x="76200" y="3364429"/>
            <a:ext cx="2362200" cy="5598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400" b="0" i="0" u="none" strike="noStrike" dirty="0">
                <a:solidFill>
                  <a:srgbClr val="33428E"/>
                </a:solidFill>
                <a:latin typeface="Pretendard SemiBold"/>
              </a:rPr>
              <a:t>Front</a:t>
            </a:r>
            <a:r>
              <a:rPr lang="en-US" sz="2400" dirty="0">
                <a:solidFill>
                  <a:srgbClr val="33428E"/>
                </a:solidFill>
                <a:latin typeface="Pretendard SemiBold"/>
              </a:rPr>
              <a:t>end with Demo</a:t>
            </a:r>
            <a:endParaRPr lang="en-US" sz="2400" b="0" i="0" u="none" strike="noStrike" dirty="0">
              <a:solidFill>
                <a:srgbClr val="33428E"/>
              </a:solidFill>
              <a:latin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490643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1509EA-6B83-B10A-0EE6-08ECF64E0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0D30653-3B8E-8FB7-B57E-66014C7194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6114B98-6B71-CE26-E8FD-39B73EE3CE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9918330-656C-F3ED-8DF0-1800CFFFAC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0432" y="0"/>
            <a:ext cx="16306800" cy="1060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903291B-69BC-3595-D62D-8C29E02419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03700" y="419100"/>
            <a:ext cx="546100" cy="889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EA03604C-5746-AE37-CA2A-4406397BC64D}"/>
              </a:ext>
            </a:extLst>
          </p:cNvPr>
          <p:cNvSpPr txBox="1"/>
          <p:nvPr/>
        </p:nvSpPr>
        <p:spPr>
          <a:xfrm>
            <a:off x="0" y="1497529"/>
            <a:ext cx="2362200" cy="20457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8800" b="0" i="0" u="none" strike="noStrike" dirty="0">
                <a:solidFill>
                  <a:srgbClr val="33428E"/>
                </a:solidFill>
                <a:latin typeface="Hakgyoansim Allimjang TTF R"/>
              </a:rPr>
              <a:t>04</a:t>
            </a: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9556D09C-65F5-27A8-3D02-BDC231B0DC1A}"/>
              </a:ext>
            </a:extLst>
          </p:cNvPr>
          <p:cNvSpPr txBox="1"/>
          <p:nvPr/>
        </p:nvSpPr>
        <p:spPr>
          <a:xfrm>
            <a:off x="381000" y="1485900"/>
            <a:ext cx="1612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b="0" i="0" u="sng" strike="noStrike" spc="200" dirty="0">
                <a:solidFill>
                  <a:srgbClr val="33428E"/>
                </a:solidFill>
                <a:latin typeface="Pretendard Bold"/>
              </a:rPr>
              <a:t>CHAPTER</a:t>
            </a: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475B5FFE-E261-9060-8A98-F87F6D61EC13}"/>
              </a:ext>
            </a:extLst>
          </p:cNvPr>
          <p:cNvSpPr txBox="1"/>
          <p:nvPr/>
        </p:nvSpPr>
        <p:spPr>
          <a:xfrm>
            <a:off x="3833064" y="-69850"/>
            <a:ext cx="5347034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5400" spc="200" dirty="0">
                <a:solidFill>
                  <a:srgbClr val="33428E"/>
                </a:solidFill>
                <a:latin typeface="Hakgyoansim Allimjang TTF B" panose="020B0600000101010101" charset="-127"/>
                <a:ea typeface="Hakgyoansim Allimjang TTF B" panose="020B0600000101010101" charset="-127"/>
              </a:rPr>
              <a:t>Private Profile</a:t>
            </a:r>
            <a:endParaRPr lang="ko-KR" sz="5400" b="0" i="0" u="none" strike="noStrike" spc="200" dirty="0">
              <a:solidFill>
                <a:srgbClr val="33428E"/>
              </a:solidFill>
              <a:latin typeface="Hakgyoansim Allimjang TTF B" panose="020B0600000101010101" charset="-127"/>
              <a:ea typeface="Hakgyoansim Allimjang TTF B" panose="020B0600000101010101" charset="-127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478B0FAC-B091-A979-FDA9-DF40D454C9FB}"/>
              </a:ext>
            </a:extLst>
          </p:cNvPr>
          <p:cNvSpPr txBox="1"/>
          <p:nvPr/>
        </p:nvSpPr>
        <p:spPr>
          <a:xfrm>
            <a:off x="11698576" y="-38100"/>
            <a:ext cx="3787905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5400" spc="200" dirty="0">
                <a:solidFill>
                  <a:srgbClr val="33428E"/>
                </a:solidFill>
                <a:latin typeface="Hakgyoansim Allimjang TTF B" panose="020B0600000101010101" charset="-127"/>
                <a:ea typeface="Hakgyoansim Allimjang TTF B" panose="020B0600000101010101" charset="-127"/>
              </a:rPr>
              <a:t>Messages</a:t>
            </a:r>
            <a:endParaRPr lang="ko-KR" sz="5400" b="0" i="0" u="none" strike="noStrike" spc="200" dirty="0">
              <a:solidFill>
                <a:srgbClr val="33428E"/>
              </a:solidFill>
              <a:latin typeface="Hakgyoansim Allimjang TTF B" panose="020B0600000101010101" charset="-127"/>
              <a:ea typeface="Hakgyoansim Allimjang TTF B" panose="020B0600000101010101" charset="-127"/>
            </a:endParaRPr>
          </a:p>
        </p:txBody>
      </p:sp>
      <p:pic>
        <p:nvPicPr>
          <p:cNvPr id="6" name="비공개 확인">
            <a:hlinkClick r:id="" action="ppaction://media"/>
            <a:extLst>
              <a:ext uri="{FF2B5EF4-FFF2-40B4-BE49-F238E27FC236}">
                <a16:creationId xmlns:a16="http://schemas.microsoft.com/office/drawing/2014/main" id="{7A850F50-CBF1-5295-EA26-6B43B91A37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194727" y="1028366"/>
            <a:ext cx="4623708" cy="9134642"/>
          </a:xfrm>
          <a:prstGeom prst="rect">
            <a:avLst/>
          </a:prstGeom>
        </p:spPr>
      </p:pic>
      <p:pic>
        <p:nvPicPr>
          <p:cNvPr id="7" name="메세지 전공">
            <a:hlinkClick r:id="" action="ppaction://media"/>
            <a:extLst>
              <a:ext uri="{FF2B5EF4-FFF2-40B4-BE49-F238E27FC236}">
                <a16:creationId xmlns:a16="http://schemas.microsoft.com/office/drawing/2014/main" id="{E9521372-98B6-DCCC-554E-6D00D97513E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206928" y="1085683"/>
            <a:ext cx="4630640" cy="9131634"/>
          </a:xfrm>
          <a:prstGeom prst="rect">
            <a:avLst/>
          </a:prstGeom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FCB80057-7D18-B68A-6ADE-1178BAF519C0}"/>
              </a:ext>
            </a:extLst>
          </p:cNvPr>
          <p:cNvSpPr txBox="1"/>
          <p:nvPr/>
        </p:nvSpPr>
        <p:spPr>
          <a:xfrm>
            <a:off x="76200" y="3364429"/>
            <a:ext cx="2362200" cy="5598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400" b="0" i="0" u="none" strike="noStrike" dirty="0">
                <a:solidFill>
                  <a:srgbClr val="33428E"/>
                </a:solidFill>
                <a:latin typeface="Pretendard SemiBold"/>
              </a:rPr>
              <a:t>Front</a:t>
            </a:r>
            <a:r>
              <a:rPr lang="en-US" sz="2400" dirty="0">
                <a:solidFill>
                  <a:srgbClr val="33428E"/>
                </a:solidFill>
                <a:latin typeface="Pretendard SemiBold"/>
              </a:rPr>
              <a:t>end with Demo</a:t>
            </a:r>
            <a:endParaRPr lang="en-US" sz="2400" b="0" i="0" u="none" strike="noStrike" dirty="0">
              <a:solidFill>
                <a:srgbClr val="33428E"/>
              </a:solidFill>
              <a:latin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078788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1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69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5563A0-C3EA-10B1-90D7-E1696874A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40B3314-A301-4ABE-A325-244DE3F5E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B8E78AB-2785-9C5C-3381-5B0129C09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7950" y="0"/>
            <a:ext cx="18503900" cy="4241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F31AF5C-E717-D521-DFB0-ED656CCDA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0432" y="765095"/>
            <a:ext cx="16306800" cy="9956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C0FB49F-5B12-0884-088E-14DBA89A24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03700" y="419100"/>
            <a:ext cx="546100" cy="889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5B1B1C5F-D708-00C2-05EB-A97136FD5086}"/>
              </a:ext>
            </a:extLst>
          </p:cNvPr>
          <p:cNvSpPr txBox="1"/>
          <p:nvPr/>
        </p:nvSpPr>
        <p:spPr>
          <a:xfrm>
            <a:off x="0" y="1497529"/>
            <a:ext cx="2362200" cy="20457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8800" b="0" i="0" u="none" strike="noStrike" dirty="0">
                <a:solidFill>
                  <a:srgbClr val="33428E"/>
                </a:solidFill>
                <a:latin typeface="Hakgyoansim Allimjang TTF R"/>
              </a:rPr>
              <a:t>04</a:t>
            </a: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B561FC74-E329-FAD1-6511-FC6E0782B462}"/>
              </a:ext>
            </a:extLst>
          </p:cNvPr>
          <p:cNvSpPr txBox="1"/>
          <p:nvPr/>
        </p:nvSpPr>
        <p:spPr>
          <a:xfrm>
            <a:off x="381000" y="1485900"/>
            <a:ext cx="1612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b="0" i="0" u="sng" strike="noStrike" spc="200" dirty="0">
                <a:solidFill>
                  <a:srgbClr val="33428E"/>
                </a:solidFill>
                <a:latin typeface="Pretendard Bold"/>
              </a:rPr>
              <a:t>CHAPTER</a:t>
            </a: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B11AA466-2660-CFAE-FD67-74A349AF951B}"/>
              </a:ext>
            </a:extLst>
          </p:cNvPr>
          <p:cNvSpPr txBox="1"/>
          <p:nvPr/>
        </p:nvSpPr>
        <p:spPr>
          <a:xfrm>
            <a:off x="3124200" y="1104900"/>
            <a:ext cx="89154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500" spc="200" dirty="0">
                <a:solidFill>
                  <a:srgbClr val="33428E"/>
                </a:solidFill>
                <a:latin typeface="Hakgyoansim Allimjang TTF B" panose="020B0600000101010101" charset="-127"/>
                <a:ea typeface="Hakgyoansim Allimjang TTF B" panose="020B0600000101010101" charset="-127"/>
              </a:rPr>
              <a:t>Square &amp; Messages</a:t>
            </a:r>
            <a:endParaRPr lang="ko-KR" sz="6500" b="0" i="0" u="none" strike="noStrike" spc="200" dirty="0">
              <a:solidFill>
                <a:srgbClr val="33428E"/>
              </a:solidFill>
              <a:latin typeface="Hakgyoansim Allimjang TTF B" panose="020B0600000101010101" charset="-127"/>
              <a:ea typeface="Hakgyoansim Allimjang TTF B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291885-9C36-4E0F-A2C9-6D120A37C9C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4147" y="2362200"/>
            <a:ext cx="3938740" cy="7789952"/>
          </a:xfrm>
          <a:prstGeom prst="rect">
            <a:avLst/>
          </a:prstGeom>
          <a:ln>
            <a:solidFill>
              <a:srgbClr val="EBEBEB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707048A-173E-43AE-FB4D-2CBB442AE11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8460" y="2362200"/>
            <a:ext cx="3938740" cy="7789952"/>
          </a:xfrm>
          <a:prstGeom prst="rect">
            <a:avLst/>
          </a:prstGeom>
          <a:ln>
            <a:solidFill>
              <a:srgbClr val="EBEBEB"/>
            </a:solidFill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AE95749B-5104-D62B-4C3C-B2A5ACAD1C8E}"/>
              </a:ext>
            </a:extLst>
          </p:cNvPr>
          <p:cNvGrpSpPr/>
          <p:nvPr/>
        </p:nvGrpSpPr>
        <p:grpSpPr>
          <a:xfrm>
            <a:off x="12738100" y="2260600"/>
            <a:ext cx="3644900" cy="3644900"/>
            <a:chOff x="8547100" y="3258018"/>
            <a:chExt cx="3644900" cy="3644900"/>
          </a:xfrm>
        </p:grpSpPr>
        <p:pic>
          <p:nvPicPr>
            <p:cNvPr id="14" name="Picture 14">
              <a:extLst>
                <a:ext uri="{FF2B5EF4-FFF2-40B4-BE49-F238E27FC236}">
                  <a16:creationId xmlns:a16="http://schemas.microsoft.com/office/drawing/2014/main" id="{99CD62F2-B69A-7754-B933-56B8D1D2F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47100" y="3258018"/>
              <a:ext cx="3644900" cy="3644900"/>
            </a:xfrm>
            <a:prstGeom prst="rect">
              <a:avLst/>
            </a:prstGeom>
            <a:ln>
              <a:solidFill>
                <a:srgbClr val="B0B0B0"/>
              </a:solidFill>
            </a:ln>
          </p:spPr>
        </p:pic>
        <p:sp>
          <p:nvSpPr>
            <p:cNvPr id="15" name="TextBox 19">
              <a:extLst>
                <a:ext uri="{FF2B5EF4-FFF2-40B4-BE49-F238E27FC236}">
                  <a16:creationId xmlns:a16="http://schemas.microsoft.com/office/drawing/2014/main" id="{C2ECE8A7-CC50-9982-5515-39D1313A25F3}"/>
                </a:ext>
              </a:extLst>
            </p:cNvPr>
            <p:cNvSpPr txBox="1"/>
            <p:nvPr/>
          </p:nvSpPr>
          <p:spPr>
            <a:xfrm>
              <a:off x="8667750" y="4388318"/>
              <a:ext cx="3460750" cy="914400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akgyoansim Allimjang TTF B" panose="020B0600000101010101" charset="-127"/>
                  <a:ea typeface="Hakgyoansim Allimjang TTF B" panose="020B0600000101010101" charset="-127"/>
                </a:rPr>
                <a:t>Recruit small groups</a:t>
              </a:r>
              <a:endParaRPr 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Hakgyoansim Allimjang TTF B" panose="020B0600000101010101" charset="-127"/>
                <a:ea typeface="Hakgyoansim Allimjang TTF B" panose="020B0600000101010101" charset="-127"/>
              </a:endParaRPr>
            </a:p>
          </p:txBody>
        </p:sp>
        <p:sp>
          <p:nvSpPr>
            <p:cNvPr id="17" name="TextBox 20">
              <a:extLst>
                <a:ext uri="{FF2B5EF4-FFF2-40B4-BE49-F238E27FC236}">
                  <a16:creationId xmlns:a16="http://schemas.microsoft.com/office/drawing/2014/main" id="{EB0220FA-834F-8267-68C8-3DBF39B5DC52}"/>
                </a:ext>
              </a:extLst>
            </p:cNvPr>
            <p:cNvSpPr txBox="1"/>
            <p:nvPr/>
          </p:nvSpPr>
          <p:spPr>
            <a:xfrm>
              <a:off x="8928100" y="5378918"/>
              <a:ext cx="2882900" cy="1092200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800" b="0" i="0" u="none" strike="noStrike" dirty="0">
                  <a:solidFill>
                    <a:srgbClr val="000000"/>
                  </a:solidFill>
                  <a:latin typeface="Hakgyoansim Allimjang TTF R" panose="020B0600000101010101" charset="-127"/>
                  <a:ea typeface="Hakgyoansim Allimjang TTF R" panose="020B0600000101010101" charset="-127"/>
                </a:rPr>
                <a:t>You</a:t>
              </a:r>
              <a:r>
                <a:rPr lang="en-US" dirty="0">
                  <a:solidFill>
                    <a:srgbClr val="000000"/>
                  </a:solidFill>
                  <a:latin typeface="Hakgyoansim Allimjang TTF R" panose="020B0600000101010101" charset="-127"/>
                  <a:ea typeface="Hakgyoansim Allimjang TTF R" panose="020B0600000101010101" charset="-127"/>
                </a:rPr>
                <a:t> can write and search recruitments by major and ask some questions in comments before joining.</a:t>
              </a:r>
              <a:endParaRPr lang="en-US" sz="1800" b="0" i="0" u="none" strike="noStrike" dirty="0">
                <a:solidFill>
                  <a:srgbClr val="000000"/>
                </a:solidFill>
                <a:latin typeface="Hakgyoansim Allimjang TTF R" panose="020B0600000101010101" charset="-127"/>
                <a:ea typeface="Hakgyoansim Allimjang TTF R" panose="020B0600000101010101" charset="-127"/>
              </a:endParaRPr>
            </a:p>
          </p:txBody>
        </p:sp>
        <p:pic>
          <p:nvPicPr>
            <p:cNvPr id="18" name="그래픽 17" descr="사용자 단색으로 채워진">
              <a:extLst>
                <a:ext uri="{FF2B5EF4-FFF2-40B4-BE49-F238E27FC236}">
                  <a16:creationId xmlns:a16="http://schemas.microsoft.com/office/drawing/2014/main" id="{B6EB020D-2BF2-6DD1-E024-D9EAFD047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901321" y="3626318"/>
              <a:ext cx="914400" cy="914400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0CEE684-08CE-09B4-513D-361D762D39E6}"/>
              </a:ext>
            </a:extLst>
          </p:cNvPr>
          <p:cNvGrpSpPr/>
          <p:nvPr/>
        </p:nvGrpSpPr>
        <p:grpSpPr>
          <a:xfrm>
            <a:off x="12738100" y="6162595"/>
            <a:ext cx="3644900" cy="3644900"/>
            <a:chOff x="12738100" y="6162595"/>
            <a:chExt cx="3644900" cy="364490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160793A-87CF-02F0-98D3-4A4D9E334CC2}"/>
                </a:ext>
              </a:extLst>
            </p:cNvPr>
            <p:cNvGrpSpPr/>
            <p:nvPr/>
          </p:nvGrpSpPr>
          <p:grpSpPr>
            <a:xfrm>
              <a:off x="12738100" y="6162595"/>
              <a:ext cx="3644900" cy="3644900"/>
              <a:chOff x="8547100" y="3258018"/>
              <a:chExt cx="3644900" cy="3644900"/>
            </a:xfrm>
          </p:grpSpPr>
          <p:pic>
            <p:nvPicPr>
              <p:cNvPr id="20" name="Picture 14">
                <a:extLst>
                  <a:ext uri="{FF2B5EF4-FFF2-40B4-BE49-F238E27FC236}">
                    <a16:creationId xmlns:a16="http://schemas.microsoft.com/office/drawing/2014/main" id="{E4B03604-B229-79CE-1E2A-73A1A022F1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47100" y="3258018"/>
                <a:ext cx="3644900" cy="3644900"/>
              </a:xfrm>
              <a:prstGeom prst="rect">
                <a:avLst/>
              </a:prstGeom>
              <a:ln>
                <a:solidFill>
                  <a:srgbClr val="B0B0B0"/>
                </a:solidFill>
              </a:ln>
            </p:spPr>
          </p:pic>
          <p:sp>
            <p:nvSpPr>
              <p:cNvPr id="21" name="TextBox 19">
                <a:extLst>
                  <a:ext uri="{FF2B5EF4-FFF2-40B4-BE49-F238E27FC236}">
                    <a16:creationId xmlns:a16="http://schemas.microsoft.com/office/drawing/2014/main" id="{F0FCE5F0-F5FA-27F5-365C-A8F1B1969393}"/>
                  </a:ext>
                </a:extLst>
              </p:cNvPr>
              <p:cNvSpPr txBox="1"/>
              <p:nvPr/>
            </p:nvSpPr>
            <p:spPr>
              <a:xfrm>
                <a:off x="8667750" y="4553418"/>
                <a:ext cx="3460750" cy="914400"/>
              </a:xfrm>
              <a:prstGeom prst="rect">
                <a:avLst/>
              </a:prstGeom>
              <a:ln>
                <a:noFill/>
              </a:ln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16199"/>
                  </a:lnSpc>
                </a:pPr>
                <a:r>
                  <a:rPr lang="en-US" altLang="ko-KR" sz="2400" b="0" i="0" u="none" strike="noStrike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akgyoansim Allimjang TTF B" panose="020B0600000101010101" charset="-127"/>
                    <a:ea typeface="Hakgyoansim Allimjang TTF B" panose="020B0600000101010101" charset="-127"/>
                  </a:rPr>
                  <a:t>Join a group</a:t>
                </a:r>
                <a:endParaRPr lang="ko-KR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akgyoansim Allimjang TTF B" panose="020B0600000101010101" charset="-127"/>
                  <a:ea typeface="Hakgyoansim Allimjang TTF B" panose="020B0600000101010101" charset="-127"/>
                </a:endParaRPr>
              </a:p>
            </p:txBody>
          </p:sp>
          <p:sp>
            <p:nvSpPr>
              <p:cNvPr id="22" name="TextBox 20">
                <a:extLst>
                  <a:ext uri="{FF2B5EF4-FFF2-40B4-BE49-F238E27FC236}">
                    <a16:creationId xmlns:a16="http://schemas.microsoft.com/office/drawing/2014/main" id="{B432CBC6-59AD-8C88-0A85-0D9FBE4F5360}"/>
                  </a:ext>
                </a:extLst>
              </p:cNvPr>
              <p:cNvSpPr txBox="1"/>
              <p:nvPr/>
            </p:nvSpPr>
            <p:spPr>
              <a:xfrm>
                <a:off x="8928100" y="5518618"/>
                <a:ext cx="2882900" cy="1092200"/>
              </a:xfrm>
              <a:prstGeom prst="rect">
                <a:avLst/>
              </a:prstGeom>
              <a:ln>
                <a:noFill/>
              </a:ln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16199"/>
                  </a:lnSpc>
                </a:pPr>
                <a:r>
                  <a:rPr lang="en-US" dirty="0">
                    <a:solidFill>
                      <a:srgbClr val="000000"/>
                    </a:solidFill>
                    <a:latin typeface="Hakgyoansim Allimjang TTF R" panose="020B0600000101010101" charset="-127"/>
                    <a:ea typeface="Hakgyoansim Allimjang TTF R" panose="020B0600000101010101" charset="-127"/>
                  </a:rPr>
                  <a:t>If you carefully decide to join, you can enter the chat room for this group. </a:t>
                </a:r>
                <a:endParaRPr lang="en-US" sz="1800" b="0" i="0" u="none" strike="noStrike" dirty="0">
                  <a:solidFill>
                    <a:srgbClr val="000000"/>
                  </a:solidFill>
                  <a:latin typeface="Hakgyoansim Allimjang TTF R" panose="020B0600000101010101" charset="-127"/>
                  <a:ea typeface="Hakgyoansim Allimjang TTF R" panose="020B0600000101010101" charset="-127"/>
                </a:endParaRPr>
              </a:p>
            </p:txBody>
          </p:sp>
        </p:grpSp>
        <p:pic>
          <p:nvPicPr>
            <p:cNvPr id="10" name="그래픽 9" descr="말풍선 단색으로 채워진">
              <a:extLst>
                <a:ext uri="{FF2B5EF4-FFF2-40B4-BE49-F238E27FC236}">
                  <a16:creationId xmlns:a16="http://schemas.microsoft.com/office/drawing/2014/main" id="{0B473633-015C-9FB9-A36E-04D3A88C1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4092321" y="6667500"/>
              <a:ext cx="914400" cy="914400"/>
            </a:xfrm>
            <a:prstGeom prst="rect">
              <a:avLst/>
            </a:prstGeom>
          </p:spPr>
        </p:pic>
      </p:grpSp>
      <p:sp>
        <p:nvSpPr>
          <p:cNvPr id="7" name="TextBox 9">
            <a:extLst>
              <a:ext uri="{FF2B5EF4-FFF2-40B4-BE49-F238E27FC236}">
                <a16:creationId xmlns:a16="http://schemas.microsoft.com/office/drawing/2014/main" id="{D17C0214-2C08-A2AE-3149-63D1E6AC92BD}"/>
              </a:ext>
            </a:extLst>
          </p:cNvPr>
          <p:cNvSpPr txBox="1"/>
          <p:nvPr/>
        </p:nvSpPr>
        <p:spPr>
          <a:xfrm>
            <a:off x="76200" y="3364429"/>
            <a:ext cx="2362200" cy="5598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400" b="0" i="0" u="none" strike="noStrike" dirty="0">
                <a:solidFill>
                  <a:srgbClr val="33428E"/>
                </a:solidFill>
                <a:latin typeface="Pretendard SemiBold"/>
              </a:rPr>
              <a:t>Front</a:t>
            </a:r>
            <a:r>
              <a:rPr lang="en-US" sz="2400" dirty="0">
                <a:solidFill>
                  <a:srgbClr val="33428E"/>
                </a:solidFill>
                <a:latin typeface="Pretendard SemiBold"/>
              </a:rPr>
              <a:t>end with Demo</a:t>
            </a:r>
            <a:endParaRPr lang="en-US" sz="2400" b="0" i="0" u="none" strike="noStrike" dirty="0">
              <a:solidFill>
                <a:srgbClr val="33428E"/>
              </a:solidFill>
              <a:latin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301109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1509EA-6B83-B10A-0EE6-08ECF64E0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0D30653-3B8E-8FB7-B57E-66014C7194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6114B98-6B71-CE26-E8FD-39B73EE3CE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9918330-656C-F3ED-8DF0-1800CFFFAC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0432" y="0"/>
            <a:ext cx="16306800" cy="106045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EA03604C-5746-AE37-CA2A-4406397BC64D}"/>
              </a:ext>
            </a:extLst>
          </p:cNvPr>
          <p:cNvSpPr txBox="1"/>
          <p:nvPr/>
        </p:nvSpPr>
        <p:spPr>
          <a:xfrm>
            <a:off x="0" y="1497529"/>
            <a:ext cx="2362200" cy="20457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8800" b="0" i="0" u="none" strike="noStrike" dirty="0">
                <a:solidFill>
                  <a:srgbClr val="33428E"/>
                </a:solidFill>
                <a:latin typeface="Hakgyoansim Allimjang TTF R"/>
              </a:rPr>
              <a:t>04</a:t>
            </a: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9556D09C-65F5-27A8-3D02-BDC231B0DC1A}"/>
              </a:ext>
            </a:extLst>
          </p:cNvPr>
          <p:cNvSpPr txBox="1"/>
          <p:nvPr/>
        </p:nvSpPr>
        <p:spPr>
          <a:xfrm>
            <a:off x="381000" y="1485900"/>
            <a:ext cx="1612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b="0" i="0" u="sng" strike="noStrike" spc="200" dirty="0">
                <a:solidFill>
                  <a:srgbClr val="33428E"/>
                </a:solidFill>
                <a:latin typeface="Pretendard Bold"/>
              </a:rPr>
              <a:t>CHAPTER</a:t>
            </a: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475B5FFE-E261-9060-8A98-F87F6D61EC13}"/>
              </a:ext>
            </a:extLst>
          </p:cNvPr>
          <p:cNvSpPr txBox="1"/>
          <p:nvPr/>
        </p:nvSpPr>
        <p:spPr>
          <a:xfrm>
            <a:off x="3833064" y="-69850"/>
            <a:ext cx="5347034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5400" b="0" i="0" u="none" strike="noStrike" spc="200" dirty="0">
                <a:solidFill>
                  <a:srgbClr val="33428E"/>
                </a:solidFill>
                <a:latin typeface="Hakgyoansim Allimjang TTF B" panose="020B0600000101010101" charset="-127"/>
                <a:ea typeface="Hakgyoansim Allimjang TTF B" panose="020B0600000101010101" charset="-127"/>
              </a:rPr>
              <a:t>Square</a:t>
            </a:r>
            <a:endParaRPr lang="ko-KR" sz="5400" b="0" i="0" u="none" strike="noStrike" spc="200" dirty="0">
              <a:solidFill>
                <a:srgbClr val="33428E"/>
              </a:solidFill>
              <a:latin typeface="Hakgyoansim Allimjang TTF B" panose="020B0600000101010101" charset="-127"/>
              <a:ea typeface="Hakgyoansim Allimjang TTF B" panose="020B0600000101010101" charset="-127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478B0FAC-B091-A979-FDA9-DF40D454C9FB}"/>
              </a:ext>
            </a:extLst>
          </p:cNvPr>
          <p:cNvSpPr txBox="1"/>
          <p:nvPr/>
        </p:nvSpPr>
        <p:spPr>
          <a:xfrm>
            <a:off x="10349174" y="-63500"/>
            <a:ext cx="6294351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5400" b="0" i="0" u="none" strike="noStrike" spc="200" dirty="0">
                <a:solidFill>
                  <a:srgbClr val="33428E"/>
                </a:solidFill>
                <a:latin typeface="Hakgyoansim Allimjang TTF B" panose="020B0600000101010101" charset="-127"/>
                <a:ea typeface="Hakgyoansim Allimjang TTF B" panose="020B0600000101010101" charset="-127"/>
              </a:rPr>
              <a:t>Search by major</a:t>
            </a:r>
            <a:endParaRPr lang="ko-KR" sz="5400" b="0" i="0" u="none" strike="noStrike" spc="200" dirty="0">
              <a:solidFill>
                <a:srgbClr val="33428E"/>
              </a:solidFill>
              <a:latin typeface="Hakgyoansim Allimjang TTF B" panose="020B0600000101010101" charset="-127"/>
              <a:ea typeface="Hakgyoansim Allimjang TTF B" panose="020B0600000101010101" charset="-127"/>
            </a:endParaRPr>
          </a:p>
        </p:txBody>
      </p:sp>
      <p:pic>
        <p:nvPicPr>
          <p:cNvPr id="8" name="스퀘어">
            <a:hlinkClick r:id="" action="ppaction://media"/>
            <a:extLst>
              <a:ext uri="{FF2B5EF4-FFF2-40B4-BE49-F238E27FC236}">
                <a16:creationId xmlns:a16="http://schemas.microsoft.com/office/drawing/2014/main" id="{04EF3854-F73E-D873-C93D-9DC47C2C42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168044" y="1082674"/>
            <a:ext cx="4663179" cy="9134643"/>
          </a:xfrm>
          <a:prstGeom prst="rect">
            <a:avLst/>
          </a:prstGeom>
        </p:spPr>
      </p:pic>
      <p:pic>
        <p:nvPicPr>
          <p:cNvPr id="10" name="스퀘어 전공 필터링">
            <a:hlinkClick r:id="" action="ppaction://media"/>
            <a:extLst>
              <a:ext uri="{FF2B5EF4-FFF2-40B4-BE49-F238E27FC236}">
                <a16:creationId xmlns:a16="http://schemas.microsoft.com/office/drawing/2014/main" id="{7C9FFDFC-51FE-89E4-E7E5-C21730EC424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183842" y="1082674"/>
            <a:ext cx="4665758" cy="9071142"/>
          </a:xfrm>
          <a:prstGeom prst="rect">
            <a:avLst/>
          </a:prstGeom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EC6C2F58-2532-B865-640D-E78F4286533D}"/>
              </a:ext>
            </a:extLst>
          </p:cNvPr>
          <p:cNvSpPr txBox="1"/>
          <p:nvPr/>
        </p:nvSpPr>
        <p:spPr>
          <a:xfrm>
            <a:off x="76200" y="3364429"/>
            <a:ext cx="2362200" cy="5598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400" b="0" i="0" u="none" strike="noStrike" dirty="0">
                <a:solidFill>
                  <a:srgbClr val="33428E"/>
                </a:solidFill>
                <a:latin typeface="Pretendard SemiBold"/>
              </a:rPr>
              <a:t>Front</a:t>
            </a:r>
            <a:r>
              <a:rPr lang="en-US" sz="2400" dirty="0">
                <a:solidFill>
                  <a:srgbClr val="33428E"/>
                </a:solidFill>
                <a:latin typeface="Pretendard SemiBold"/>
              </a:rPr>
              <a:t>end with Demo</a:t>
            </a:r>
            <a:endParaRPr lang="en-US" sz="2400" b="0" i="0" u="none" strike="noStrike" dirty="0">
              <a:solidFill>
                <a:srgbClr val="33428E"/>
              </a:solidFill>
              <a:latin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67237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5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83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9D7D56-F8CA-5DCA-BBD7-D1874D128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A61171D-BBBB-445C-3001-BF1F785D3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78865D4-460B-C454-A607-1EC2C1410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A43A4D3-03CE-D7ED-72E4-AD7E700B3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0432" y="765095"/>
            <a:ext cx="16306800" cy="9956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BBB33C3-14AE-4DB4-DC7A-2272ECF046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03700" y="419100"/>
            <a:ext cx="546100" cy="889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CE18C54F-9320-6EF1-1BB6-2215AA696B95}"/>
              </a:ext>
            </a:extLst>
          </p:cNvPr>
          <p:cNvSpPr txBox="1"/>
          <p:nvPr/>
        </p:nvSpPr>
        <p:spPr>
          <a:xfrm>
            <a:off x="0" y="1497529"/>
            <a:ext cx="2362200" cy="20457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8800" b="0" i="0" u="none" strike="noStrike" dirty="0">
                <a:solidFill>
                  <a:srgbClr val="33428E"/>
                </a:solidFill>
                <a:latin typeface="Hakgyoansim Allimjang TTF R"/>
              </a:rPr>
              <a:t>04</a:t>
            </a: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7AFC8902-28FB-605E-20DB-33172AB84C60}"/>
              </a:ext>
            </a:extLst>
          </p:cNvPr>
          <p:cNvSpPr txBox="1"/>
          <p:nvPr/>
        </p:nvSpPr>
        <p:spPr>
          <a:xfrm>
            <a:off x="381000" y="1485900"/>
            <a:ext cx="1612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b="0" i="0" u="sng" strike="noStrike" spc="200" dirty="0">
                <a:solidFill>
                  <a:srgbClr val="33428E"/>
                </a:solidFill>
                <a:latin typeface="Pretendard Bold"/>
              </a:rPr>
              <a:t>CHAPTER</a:t>
            </a: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85802698-8005-0137-9C48-DC411F07A7D8}"/>
              </a:ext>
            </a:extLst>
          </p:cNvPr>
          <p:cNvSpPr txBox="1"/>
          <p:nvPr/>
        </p:nvSpPr>
        <p:spPr>
          <a:xfrm>
            <a:off x="3124200" y="1028700"/>
            <a:ext cx="147828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500" spc="200" dirty="0">
                <a:solidFill>
                  <a:srgbClr val="33428E"/>
                </a:solidFill>
                <a:latin typeface="Hakgyoansim Allimjang TTF B" panose="020B0600000101010101" charset="-127"/>
                <a:ea typeface="Hakgyoansim Allimjang TTF B" panose="020B0600000101010101" charset="-127"/>
              </a:rPr>
              <a:t>Bulletin board &amp; Graduation info</a:t>
            </a:r>
            <a:endParaRPr lang="ko-KR" sz="6500" b="0" i="0" u="none" strike="noStrike" spc="200" dirty="0">
              <a:solidFill>
                <a:srgbClr val="33428E"/>
              </a:solidFill>
              <a:latin typeface="Hakgyoansim Allimjang TTF B" panose="020B0600000101010101" charset="-127"/>
              <a:ea typeface="Hakgyoansim Allimjang TTF B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8BE9AFC-824C-30D0-2FF3-D99B56DA908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4147" y="2362200"/>
            <a:ext cx="3938739" cy="7789952"/>
          </a:xfrm>
          <a:prstGeom prst="rect">
            <a:avLst/>
          </a:prstGeom>
          <a:ln>
            <a:solidFill>
              <a:srgbClr val="EBEBEB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96343F1-3E01-1982-018D-445B7ABCCE2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8460" y="2362200"/>
            <a:ext cx="3938739" cy="7789952"/>
          </a:xfrm>
          <a:prstGeom prst="rect">
            <a:avLst/>
          </a:prstGeom>
          <a:ln>
            <a:solidFill>
              <a:srgbClr val="EBEBEB"/>
            </a:solidFill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D50BAAE-C400-5D7B-AD20-D37C198E6429}"/>
              </a:ext>
            </a:extLst>
          </p:cNvPr>
          <p:cNvGrpSpPr/>
          <p:nvPr/>
        </p:nvGrpSpPr>
        <p:grpSpPr>
          <a:xfrm>
            <a:off x="12738100" y="2260600"/>
            <a:ext cx="3644900" cy="3644900"/>
            <a:chOff x="8547100" y="3258018"/>
            <a:chExt cx="3644900" cy="3644900"/>
          </a:xfrm>
        </p:grpSpPr>
        <p:pic>
          <p:nvPicPr>
            <p:cNvPr id="14" name="Picture 14">
              <a:extLst>
                <a:ext uri="{FF2B5EF4-FFF2-40B4-BE49-F238E27FC236}">
                  <a16:creationId xmlns:a16="http://schemas.microsoft.com/office/drawing/2014/main" id="{8851A442-9937-5A15-73B2-AA20076ED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47100" y="3258018"/>
              <a:ext cx="3644900" cy="3644900"/>
            </a:xfrm>
            <a:prstGeom prst="rect">
              <a:avLst/>
            </a:prstGeom>
            <a:ln>
              <a:solidFill>
                <a:srgbClr val="B0B0B0"/>
              </a:solidFill>
            </a:ln>
          </p:spPr>
        </p:pic>
        <p:sp>
          <p:nvSpPr>
            <p:cNvPr id="15" name="TextBox 19">
              <a:extLst>
                <a:ext uri="{FF2B5EF4-FFF2-40B4-BE49-F238E27FC236}">
                  <a16:creationId xmlns:a16="http://schemas.microsoft.com/office/drawing/2014/main" id="{68468E3F-E7B1-7615-2AD4-1ED003276AAD}"/>
                </a:ext>
              </a:extLst>
            </p:cNvPr>
            <p:cNvSpPr txBox="1"/>
            <p:nvPr/>
          </p:nvSpPr>
          <p:spPr>
            <a:xfrm>
              <a:off x="8667750" y="4515318"/>
              <a:ext cx="3460750" cy="914400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akgyoansim Allimjang TTF B" panose="020B0600000101010101" charset="-127"/>
                  <a:ea typeface="Hakgyoansim Allimjang TTF B" panose="020B0600000101010101" charset="-127"/>
                </a:rPr>
                <a:t>Tag-based</a:t>
              </a:r>
            </a:p>
            <a:p>
              <a:pPr lvl="0" algn="ctr">
                <a:lnSpc>
                  <a:spcPct val="116199"/>
                </a:lnSpc>
              </a:pPr>
              <a:r>
                <a:rPr lang="en-US" altLang="ko-KR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akgyoansim Allimjang TTF B" panose="020B0600000101010101" charset="-127"/>
                  <a:ea typeface="Hakgyoansim Allimjang TTF B" panose="020B0600000101010101" charset="-127"/>
                </a:rPr>
                <a:t>Bulletin board</a:t>
              </a:r>
              <a:endParaRPr 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Hakgyoansim Allimjang TTF B" panose="020B0600000101010101" charset="-127"/>
                <a:ea typeface="Hakgyoansim Allimjang TTF B" panose="020B0600000101010101" charset="-127"/>
              </a:endParaRPr>
            </a:p>
          </p:txBody>
        </p:sp>
        <p:sp>
          <p:nvSpPr>
            <p:cNvPr id="17" name="TextBox 20">
              <a:extLst>
                <a:ext uri="{FF2B5EF4-FFF2-40B4-BE49-F238E27FC236}">
                  <a16:creationId xmlns:a16="http://schemas.microsoft.com/office/drawing/2014/main" id="{7D50439B-510C-5EB2-0804-89C806C269FB}"/>
                </a:ext>
              </a:extLst>
            </p:cNvPr>
            <p:cNvSpPr txBox="1"/>
            <p:nvPr/>
          </p:nvSpPr>
          <p:spPr>
            <a:xfrm>
              <a:off x="8928100" y="5505918"/>
              <a:ext cx="2882900" cy="1092200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800" b="0" i="0" u="none" strike="noStrike" dirty="0">
                  <a:solidFill>
                    <a:srgbClr val="000000"/>
                  </a:solidFill>
                  <a:latin typeface="Hakgyoansim Allimjang TTF R" panose="020B0600000101010101" charset="-127"/>
                  <a:ea typeface="Hakgyoansim Allimjang TTF R" panose="020B0600000101010101" charset="-127"/>
                </a:rPr>
                <a:t>You</a:t>
              </a:r>
              <a:r>
                <a:rPr lang="en-US" dirty="0">
                  <a:solidFill>
                    <a:srgbClr val="000000"/>
                  </a:solidFill>
                  <a:latin typeface="Hakgyoansim Allimjang TTF R" panose="020B0600000101010101" charset="-127"/>
                  <a:ea typeface="Hakgyoansim Allimjang TTF R" panose="020B0600000101010101" charset="-127"/>
                </a:rPr>
                <a:t> can write and search about major information quickly based on tag.</a:t>
              </a:r>
              <a:endParaRPr lang="en-US" sz="1800" b="0" i="0" u="none" strike="noStrike" dirty="0">
                <a:solidFill>
                  <a:srgbClr val="000000"/>
                </a:solidFill>
                <a:latin typeface="Hakgyoansim Allimjang TTF R" panose="020B0600000101010101" charset="-127"/>
                <a:ea typeface="Hakgyoansim Allimjang TTF R" panose="020B0600000101010101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F269D22-AD76-BEFE-64C5-32C8D13DA391}"/>
              </a:ext>
            </a:extLst>
          </p:cNvPr>
          <p:cNvGrpSpPr/>
          <p:nvPr/>
        </p:nvGrpSpPr>
        <p:grpSpPr>
          <a:xfrm>
            <a:off x="12738100" y="6162595"/>
            <a:ext cx="3644900" cy="3644900"/>
            <a:chOff x="8547100" y="3258018"/>
            <a:chExt cx="3644900" cy="3644900"/>
          </a:xfrm>
        </p:grpSpPr>
        <p:pic>
          <p:nvPicPr>
            <p:cNvPr id="20" name="Picture 14">
              <a:extLst>
                <a:ext uri="{FF2B5EF4-FFF2-40B4-BE49-F238E27FC236}">
                  <a16:creationId xmlns:a16="http://schemas.microsoft.com/office/drawing/2014/main" id="{BB242778-E20F-C503-D650-67CA05CCC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47100" y="3258018"/>
              <a:ext cx="3644900" cy="3644900"/>
            </a:xfrm>
            <a:prstGeom prst="rect">
              <a:avLst/>
            </a:prstGeom>
            <a:ln>
              <a:solidFill>
                <a:srgbClr val="B0B0B0"/>
              </a:solidFill>
            </a:ln>
          </p:spPr>
        </p:pic>
        <p:sp>
          <p:nvSpPr>
            <p:cNvPr id="21" name="TextBox 19">
              <a:extLst>
                <a:ext uri="{FF2B5EF4-FFF2-40B4-BE49-F238E27FC236}">
                  <a16:creationId xmlns:a16="http://schemas.microsoft.com/office/drawing/2014/main" id="{C86906DF-6F7A-34F6-6861-BBD5FCF1B531}"/>
                </a:ext>
              </a:extLst>
            </p:cNvPr>
            <p:cNvSpPr txBox="1"/>
            <p:nvPr/>
          </p:nvSpPr>
          <p:spPr>
            <a:xfrm>
              <a:off x="8667750" y="4553418"/>
              <a:ext cx="3460750" cy="914400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akgyoansim Allimjang TTF B" panose="020B0600000101010101" charset="-127"/>
                  <a:ea typeface="Hakgyoansim Allimjang TTF B" panose="020B0600000101010101" charset="-127"/>
                </a:rPr>
                <a:t>Graduation</a:t>
              </a:r>
            </a:p>
            <a:p>
              <a:pPr lvl="0" algn="ctr">
                <a:lnSpc>
                  <a:spcPct val="116199"/>
                </a:lnSpc>
              </a:pPr>
              <a:r>
                <a:rPr lang="en-US" altLang="ko-KR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akgyoansim Allimjang TTF B" panose="020B0600000101010101" charset="-127"/>
                  <a:ea typeface="Hakgyoansim Allimjang TTF B" panose="020B0600000101010101" charset="-127"/>
                </a:rPr>
                <a:t>Information</a:t>
              </a:r>
              <a:endParaRPr 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Hakgyoansim Allimjang TTF B" panose="020B0600000101010101" charset="-127"/>
                <a:ea typeface="Hakgyoansim Allimjang TTF B" panose="020B0600000101010101" charset="-127"/>
              </a:endParaRPr>
            </a:p>
          </p:txBody>
        </p:sp>
        <p:sp>
          <p:nvSpPr>
            <p:cNvPr id="22" name="TextBox 20">
              <a:extLst>
                <a:ext uri="{FF2B5EF4-FFF2-40B4-BE49-F238E27FC236}">
                  <a16:creationId xmlns:a16="http://schemas.microsoft.com/office/drawing/2014/main" id="{3AE9601E-8023-EA69-9AA0-B0143725354C}"/>
                </a:ext>
              </a:extLst>
            </p:cNvPr>
            <p:cNvSpPr txBox="1"/>
            <p:nvPr/>
          </p:nvSpPr>
          <p:spPr>
            <a:xfrm>
              <a:off x="8928100" y="5518618"/>
              <a:ext cx="2882900" cy="1092200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dirty="0">
                  <a:solidFill>
                    <a:srgbClr val="000000"/>
                  </a:solidFill>
                  <a:latin typeface="Hakgyoansim Allimjang TTF R" panose="020B0600000101010101" charset="-127"/>
                  <a:ea typeface="Hakgyoansim Allimjang TTF R" panose="020B0600000101010101" charset="-127"/>
                </a:rPr>
                <a:t>You can go directly to the site that provides the graduation information. </a:t>
              </a:r>
              <a:endParaRPr lang="en-US" sz="1800" b="0" i="0" u="none" strike="noStrike" dirty="0">
                <a:solidFill>
                  <a:srgbClr val="000000"/>
                </a:solidFill>
                <a:latin typeface="Hakgyoansim Allimjang TTF R" panose="020B0600000101010101" charset="-127"/>
                <a:ea typeface="Hakgyoansim Allimjang TTF R" panose="020B0600000101010101" charset="-127"/>
              </a:endParaRPr>
            </a:p>
          </p:txBody>
        </p:sp>
      </p:grpSp>
      <p:pic>
        <p:nvPicPr>
          <p:cNvPr id="24" name="그래픽 23" descr="해시 태그 단색으로 채워진">
            <a:extLst>
              <a:ext uri="{FF2B5EF4-FFF2-40B4-BE49-F238E27FC236}">
                <a16:creationId xmlns:a16="http://schemas.microsoft.com/office/drawing/2014/main" id="{B8E22834-215B-B51C-744C-C3FC448041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076279" y="2552700"/>
            <a:ext cx="914400" cy="914400"/>
          </a:xfrm>
          <a:prstGeom prst="rect">
            <a:avLst/>
          </a:prstGeom>
        </p:spPr>
      </p:pic>
      <p:pic>
        <p:nvPicPr>
          <p:cNvPr id="26" name="그래픽 25" descr="정보 단색으로 채워진">
            <a:extLst>
              <a:ext uri="{FF2B5EF4-FFF2-40B4-BE49-F238E27FC236}">
                <a16:creationId xmlns:a16="http://schemas.microsoft.com/office/drawing/2014/main" id="{29DEB927-2CFD-C341-36E9-17AE65C90C0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103350" y="6598370"/>
            <a:ext cx="914400" cy="914400"/>
          </a:xfrm>
          <a:prstGeom prst="rect">
            <a:avLst/>
          </a:prstGeom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1BD0742E-6C1C-D63B-B248-4A28306938CA}"/>
              </a:ext>
            </a:extLst>
          </p:cNvPr>
          <p:cNvSpPr txBox="1"/>
          <p:nvPr/>
        </p:nvSpPr>
        <p:spPr>
          <a:xfrm>
            <a:off x="76200" y="3364429"/>
            <a:ext cx="2362200" cy="5598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400" b="0" i="0" u="none" strike="noStrike" dirty="0">
                <a:solidFill>
                  <a:srgbClr val="33428E"/>
                </a:solidFill>
                <a:latin typeface="Pretendard SemiBold"/>
              </a:rPr>
              <a:t>Front</a:t>
            </a:r>
            <a:r>
              <a:rPr lang="en-US" sz="2400" dirty="0">
                <a:solidFill>
                  <a:srgbClr val="33428E"/>
                </a:solidFill>
                <a:latin typeface="Pretendard SemiBold"/>
              </a:rPr>
              <a:t>end with Demo</a:t>
            </a:r>
            <a:endParaRPr lang="en-US" sz="2400" b="0" i="0" u="none" strike="noStrike" dirty="0">
              <a:solidFill>
                <a:srgbClr val="33428E"/>
              </a:solidFill>
              <a:latin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019244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08500"/>
            <a:ext cx="18288000" cy="5778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38200" y="419100"/>
            <a:ext cx="2895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500" dirty="0">
                <a:solidFill>
                  <a:srgbClr val="FFFFFF"/>
                </a:solidFill>
                <a:latin typeface="Pretendard SemiBold"/>
              </a:rPr>
              <a:t>CAPSTONE DESIGN PROJECT</a:t>
            </a:r>
            <a:endParaRPr lang="en-US" sz="1500" b="0" i="0" u="none" strike="noStrike" dirty="0">
              <a:solidFill>
                <a:srgbClr val="FFFFFF"/>
              </a:solidFill>
              <a:latin typeface="Pretendard Semi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03700" y="419100"/>
            <a:ext cx="546100" cy="889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F57B44B-5A19-67A2-6309-8CC21E26BE4E}"/>
              </a:ext>
            </a:extLst>
          </p:cNvPr>
          <p:cNvGrpSpPr/>
          <p:nvPr/>
        </p:nvGrpSpPr>
        <p:grpSpPr>
          <a:xfrm>
            <a:off x="927100" y="5905500"/>
            <a:ext cx="16446500" cy="2654300"/>
            <a:chOff x="927100" y="6362700"/>
            <a:chExt cx="16446500" cy="26543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>
              <a:alphaModFix amt="70000"/>
            </a:blip>
            <a:stretch>
              <a:fillRect/>
            </a:stretch>
          </p:blipFill>
          <p:spPr>
            <a:xfrm>
              <a:off x="927100" y="6362700"/>
              <a:ext cx="5245100" cy="265430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57300" y="7683500"/>
              <a:ext cx="4572000" cy="12700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2209800" y="6883400"/>
              <a:ext cx="36068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ct val="124499"/>
                </a:lnSpc>
              </a:pPr>
              <a:r>
                <a:rPr lang="en-US" altLang="ko-KR" sz="2500" dirty="0">
                  <a:solidFill>
                    <a:srgbClr val="000000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Motivation &amp; Objective</a:t>
              </a:r>
              <a:endParaRPr lang="ko-KR" altLang="ko-KR" sz="2500" i="0" u="none" strike="noStrike" dirty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47800" y="6832600"/>
              <a:ext cx="571500" cy="57150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700000">
              <a:off x="1447800" y="6832600"/>
              <a:ext cx="571500" cy="571500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1536700" y="6908800"/>
              <a:ext cx="3937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en-US" sz="2200" b="0" i="0" u="none" strike="noStrike">
                  <a:solidFill>
                    <a:srgbClr val="FFFFFF"/>
                  </a:solidFill>
                  <a:latin typeface="Pretendard SemiBold"/>
                </a:rPr>
                <a:t>1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209800" y="8039100"/>
              <a:ext cx="36068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ct val="124499"/>
                </a:lnSpc>
              </a:pPr>
              <a:r>
                <a:rPr lang="en-US" altLang="ko-KR" sz="2500" i="0" u="none" strike="noStrike" dirty="0">
                  <a:solidFill>
                    <a:srgbClr val="000000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Timeline &amp; Roles</a:t>
              </a:r>
              <a:endParaRPr lang="ko-KR" altLang="ko-KR" sz="2500" i="0" u="none" strike="noStrike" dirty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47800" y="7975600"/>
              <a:ext cx="571500" cy="57150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700000">
              <a:off x="1447800" y="7988300"/>
              <a:ext cx="571500" cy="571500"/>
            </a:xfrm>
            <a:prstGeom prst="rect">
              <a:avLst/>
            </a:prstGeom>
          </p:spPr>
        </p:pic>
        <p:sp>
          <p:nvSpPr>
            <p:cNvPr id="18" name="TextBox 18"/>
            <p:cNvSpPr txBox="1"/>
            <p:nvPr/>
          </p:nvSpPr>
          <p:spPr>
            <a:xfrm>
              <a:off x="1536700" y="8064500"/>
              <a:ext cx="3937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en-US" sz="2200" b="0" i="0" u="none" strike="noStrike">
                  <a:solidFill>
                    <a:srgbClr val="FFFFFF"/>
                  </a:solidFill>
                  <a:latin typeface="Pretendard SemiBold"/>
                </a:rPr>
                <a:t>2</a:t>
              </a:r>
            </a:p>
          </p:txBody>
        </p: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6">
              <a:alphaModFix amt="70000"/>
            </a:blip>
            <a:stretch>
              <a:fillRect/>
            </a:stretch>
          </p:blipFill>
          <p:spPr>
            <a:xfrm>
              <a:off x="6527800" y="6362700"/>
              <a:ext cx="5245100" cy="265430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58000" y="7683500"/>
              <a:ext cx="4572000" cy="12700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7810500" y="6819900"/>
              <a:ext cx="36068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en-US" altLang="ko-KR" sz="2500" i="0" u="none" strike="noStrike" dirty="0">
                  <a:solidFill>
                    <a:srgbClr val="000000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Backend &amp; Infra</a:t>
              </a:r>
              <a:endParaRPr lang="ko-KR" altLang="ko-KR" sz="2500" i="0" u="none" strike="noStrike" dirty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35800" y="6832600"/>
              <a:ext cx="571500" cy="571500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700000">
              <a:off x="7048500" y="6832600"/>
              <a:ext cx="571500" cy="571500"/>
            </a:xfrm>
            <a:prstGeom prst="rect">
              <a:avLst/>
            </a:prstGeom>
          </p:spPr>
        </p:pic>
        <p:sp>
          <p:nvSpPr>
            <p:cNvPr id="25" name="TextBox 25"/>
            <p:cNvSpPr txBox="1"/>
            <p:nvPr/>
          </p:nvSpPr>
          <p:spPr>
            <a:xfrm>
              <a:off x="7137400" y="6908800"/>
              <a:ext cx="3937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en-US" sz="2200" b="0" i="0" u="none" strike="noStrike">
                  <a:solidFill>
                    <a:srgbClr val="FFFFFF"/>
                  </a:solidFill>
                  <a:latin typeface="Pretendard SemiBold"/>
                </a:rPr>
                <a:t>3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810500" y="7933438"/>
              <a:ext cx="3403600" cy="63906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en-US" altLang="ko-KR" sz="2500" i="0" u="none" strike="noStrike" dirty="0">
                  <a:solidFill>
                    <a:srgbClr val="000000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Frontend with Demo</a:t>
              </a:r>
              <a:endParaRPr lang="ko-KR" sz="2500" i="0" u="none" strike="noStrike" dirty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35800" y="7975600"/>
              <a:ext cx="571500" cy="571500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700000">
              <a:off x="7048500" y="7988300"/>
              <a:ext cx="571500" cy="571500"/>
            </a:xfrm>
            <a:prstGeom prst="rect">
              <a:avLst/>
            </a:prstGeom>
          </p:spPr>
        </p:pic>
        <p:sp>
          <p:nvSpPr>
            <p:cNvPr id="30" name="TextBox 30"/>
            <p:cNvSpPr txBox="1"/>
            <p:nvPr/>
          </p:nvSpPr>
          <p:spPr>
            <a:xfrm>
              <a:off x="7137400" y="8064500"/>
              <a:ext cx="3937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en-US" sz="2200" b="0" i="0" u="none" strike="noStrike">
                  <a:solidFill>
                    <a:srgbClr val="FFFFFF"/>
                  </a:solidFill>
                  <a:latin typeface="Pretendard SemiBold"/>
                </a:rPr>
                <a:t>4</a:t>
              </a:r>
            </a:p>
          </p:txBody>
        </p:sp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6">
              <a:alphaModFix amt="70000"/>
            </a:blip>
            <a:stretch>
              <a:fillRect/>
            </a:stretch>
          </p:blipFill>
          <p:spPr>
            <a:xfrm>
              <a:off x="12128500" y="6362700"/>
              <a:ext cx="5245100" cy="2654300"/>
            </a:xfrm>
            <a:prstGeom prst="rect">
              <a:avLst/>
            </a:prstGeom>
          </p:spPr>
        </p:pic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458700" y="7683500"/>
              <a:ext cx="4572000" cy="12700"/>
            </a:xfrm>
            <a:prstGeom prst="rect">
              <a:avLst/>
            </a:prstGeom>
          </p:spPr>
        </p:pic>
        <p:sp>
          <p:nvSpPr>
            <p:cNvPr id="33" name="TextBox 33"/>
            <p:cNvSpPr txBox="1"/>
            <p:nvPr/>
          </p:nvSpPr>
          <p:spPr>
            <a:xfrm>
              <a:off x="13411200" y="6883400"/>
              <a:ext cx="36068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en-US" altLang="ko-KR" sz="2500" i="0" u="none" strike="noStrike" dirty="0">
                  <a:solidFill>
                    <a:srgbClr val="000000"/>
                  </a:solidFill>
                  <a:latin typeface="Pretendard SemiBold"/>
                  <a:ea typeface="Pretendard SemiBold"/>
                </a:rPr>
                <a:t>Challenges</a:t>
              </a:r>
              <a:endParaRPr lang="ko-KR" sz="2500" i="0" u="none" strike="noStrike" dirty="0">
                <a:solidFill>
                  <a:srgbClr val="000000"/>
                </a:solidFill>
                <a:ea typeface="Pretendard SemiBold"/>
              </a:endParaRPr>
            </a:p>
          </p:txBody>
        </p:sp>
        <p:pic>
          <p:nvPicPr>
            <p:cNvPr id="35" name="Picture 3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636500" y="6832600"/>
              <a:ext cx="571500" cy="571500"/>
            </a:xfrm>
            <a:prstGeom prst="rect">
              <a:avLst/>
            </a:prstGeom>
          </p:spPr>
        </p:pic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700000">
              <a:off x="12649200" y="6832600"/>
              <a:ext cx="571500" cy="571500"/>
            </a:xfrm>
            <a:prstGeom prst="rect">
              <a:avLst/>
            </a:prstGeom>
          </p:spPr>
        </p:pic>
        <p:sp>
          <p:nvSpPr>
            <p:cNvPr id="37" name="TextBox 37"/>
            <p:cNvSpPr txBox="1"/>
            <p:nvPr/>
          </p:nvSpPr>
          <p:spPr>
            <a:xfrm>
              <a:off x="12738100" y="6908800"/>
              <a:ext cx="3937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en-US" sz="2200" b="0" i="0" u="none" strike="noStrike">
                  <a:solidFill>
                    <a:srgbClr val="FFFFFF"/>
                  </a:solidFill>
                  <a:latin typeface="Pretendard SemiBold"/>
                </a:rPr>
                <a:t>5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3411200" y="8039100"/>
              <a:ext cx="36068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en-US" altLang="ko-KR" sz="2500" i="0" u="none" strike="noStrike" dirty="0">
                  <a:solidFill>
                    <a:srgbClr val="000000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Limitation</a:t>
              </a:r>
              <a:endParaRPr lang="ko-KR" sz="2500" i="0" u="none" strike="noStrike" dirty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  <p:pic>
          <p:nvPicPr>
            <p:cNvPr id="40" name="Picture 4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636500" y="7975600"/>
              <a:ext cx="571500" cy="571500"/>
            </a:xfrm>
            <a:prstGeom prst="rect">
              <a:avLst/>
            </a:prstGeom>
          </p:spPr>
        </p:pic>
        <p:pic>
          <p:nvPicPr>
            <p:cNvPr id="41" name="Picture 4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700000">
              <a:off x="12649200" y="7988300"/>
              <a:ext cx="571500" cy="571500"/>
            </a:xfrm>
            <a:prstGeom prst="rect">
              <a:avLst/>
            </a:prstGeom>
          </p:spPr>
        </p:pic>
        <p:sp>
          <p:nvSpPr>
            <p:cNvPr id="42" name="TextBox 42"/>
            <p:cNvSpPr txBox="1"/>
            <p:nvPr/>
          </p:nvSpPr>
          <p:spPr>
            <a:xfrm>
              <a:off x="12738100" y="8064500"/>
              <a:ext cx="3937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en-US" sz="2200" b="0" i="0" u="none" strike="noStrike">
                  <a:solidFill>
                    <a:srgbClr val="FFFFFF"/>
                  </a:solidFill>
                  <a:latin typeface="Pretendard SemiBold"/>
                </a:rPr>
                <a:t>6</a:t>
              </a: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4546600" y="2235200"/>
            <a:ext cx="91948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100" b="0" i="0" u="none" strike="noStrike" spc="700" dirty="0">
                <a:solidFill>
                  <a:srgbClr val="FFFFFF"/>
                </a:solidFill>
                <a:latin typeface="Hakgyoansim Allimjang TTF B"/>
              </a:rPr>
              <a:t>CONTETNS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1509EA-6B83-B10A-0EE6-08ECF64E0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0D30653-3B8E-8FB7-B57E-66014C7194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6114B98-6B71-CE26-E8FD-39B73EE3CE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9918330-656C-F3ED-8DF0-1800CFFFAC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0432" y="0"/>
            <a:ext cx="16306800" cy="106045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EA03604C-5746-AE37-CA2A-4406397BC64D}"/>
              </a:ext>
            </a:extLst>
          </p:cNvPr>
          <p:cNvSpPr txBox="1"/>
          <p:nvPr/>
        </p:nvSpPr>
        <p:spPr>
          <a:xfrm>
            <a:off x="0" y="1497529"/>
            <a:ext cx="2362200" cy="20457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8800" b="0" i="0" u="none" strike="noStrike" dirty="0">
                <a:solidFill>
                  <a:srgbClr val="33428E"/>
                </a:solidFill>
                <a:latin typeface="Hakgyoansim Allimjang TTF R"/>
              </a:rPr>
              <a:t>04</a:t>
            </a: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9556D09C-65F5-27A8-3D02-BDC231B0DC1A}"/>
              </a:ext>
            </a:extLst>
          </p:cNvPr>
          <p:cNvSpPr txBox="1"/>
          <p:nvPr/>
        </p:nvSpPr>
        <p:spPr>
          <a:xfrm>
            <a:off x="381000" y="1485900"/>
            <a:ext cx="1612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b="0" i="0" u="sng" strike="noStrike" spc="200" dirty="0">
                <a:solidFill>
                  <a:srgbClr val="33428E"/>
                </a:solidFill>
                <a:latin typeface="Pretendard Bold"/>
              </a:rPr>
              <a:t>CHAPTER</a:t>
            </a: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475B5FFE-E261-9060-8A98-F87F6D61EC13}"/>
              </a:ext>
            </a:extLst>
          </p:cNvPr>
          <p:cNvSpPr txBox="1"/>
          <p:nvPr/>
        </p:nvSpPr>
        <p:spPr>
          <a:xfrm>
            <a:off x="3833064" y="-69850"/>
            <a:ext cx="5347034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5400" spc="200" dirty="0">
                <a:solidFill>
                  <a:srgbClr val="33428E"/>
                </a:solidFill>
                <a:latin typeface="Hakgyoansim Allimjang TTF B" panose="020B0600000101010101" charset="-127"/>
                <a:ea typeface="Hakgyoansim Allimjang TTF B" panose="020B0600000101010101" charset="-127"/>
              </a:rPr>
              <a:t>Bulletin Board</a:t>
            </a:r>
            <a:endParaRPr lang="ko-KR" sz="5400" b="0" i="0" u="none" strike="noStrike" spc="200" dirty="0">
              <a:solidFill>
                <a:srgbClr val="33428E"/>
              </a:solidFill>
              <a:latin typeface="Hakgyoansim Allimjang TTF B" panose="020B0600000101010101" charset="-127"/>
              <a:ea typeface="Hakgyoansim Allimjang TTF B" panose="020B0600000101010101" charset="-127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478B0FAC-B091-A979-FDA9-DF40D454C9FB}"/>
              </a:ext>
            </a:extLst>
          </p:cNvPr>
          <p:cNvSpPr txBox="1"/>
          <p:nvPr/>
        </p:nvSpPr>
        <p:spPr>
          <a:xfrm>
            <a:off x="10349174" y="-63500"/>
            <a:ext cx="6294351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5400" spc="200" dirty="0">
                <a:solidFill>
                  <a:srgbClr val="33428E"/>
                </a:solidFill>
                <a:latin typeface="Hakgyoansim Allimjang TTF B" panose="020B0600000101010101" charset="-127"/>
                <a:ea typeface="Hakgyoansim Allimjang TTF B" panose="020B0600000101010101" charset="-127"/>
              </a:rPr>
              <a:t>Graduation info</a:t>
            </a:r>
            <a:endParaRPr lang="ko-KR" sz="5400" b="0" i="0" u="none" strike="noStrike" spc="200" dirty="0">
              <a:solidFill>
                <a:srgbClr val="33428E"/>
              </a:solidFill>
              <a:latin typeface="Hakgyoansim Allimjang TTF B" panose="020B0600000101010101" charset="-127"/>
              <a:ea typeface="Hakgyoansim Allimjang TTF B" panose="020B0600000101010101" charset="-127"/>
            </a:endParaRPr>
          </a:p>
        </p:txBody>
      </p:sp>
      <p:pic>
        <p:nvPicPr>
          <p:cNvPr id="5" name="KakaoTalk_20241205_162943258">
            <a:hlinkClick r:id="" action="ppaction://media"/>
            <a:extLst>
              <a:ext uri="{FF2B5EF4-FFF2-40B4-BE49-F238E27FC236}">
                <a16:creationId xmlns:a16="http://schemas.microsoft.com/office/drawing/2014/main" id="{491B6740-CC68-8D7D-3A1B-1F2D1B920F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183547" y="999801"/>
            <a:ext cx="4663179" cy="9154015"/>
          </a:xfrm>
          <a:prstGeom prst="rect">
            <a:avLst/>
          </a:prstGeom>
        </p:spPr>
      </p:pic>
      <p:pic>
        <p:nvPicPr>
          <p:cNvPr id="6" name="졸업요건">
            <a:hlinkClick r:id="" action="ppaction://media"/>
            <a:extLst>
              <a:ext uri="{FF2B5EF4-FFF2-40B4-BE49-F238E27FC236}">
                <a16:creationId xmlns:a16="http://schemas.microsoft.com/office/drawing/2014/main" id="{2D5661D8-4F41-BD1A-40DD-E7B8AC21BDF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205254" y="999801"/>
            <a:ext cx="4718126" cy="9287199"/>
          </a:xfrm>
          <a:prstGeom prst="rect">
            <a:avLst/>
          </a:prstGeom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41E05E68-F9B0-8291-CA29-913BAC9F8A75}"/>
              </a:ext>
            </a:extLst>
          </p:cNvPr>
          <p:cNvSpPr txBox="1"/>
          <p:nvPr/>
        </p:nvSpPr>
        <p:spPr>
          <a:xfrm>
            <a:off x="76200" y="3364429"/>
            <a:ext cx="2362200" cy="5598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400" b="0" i="0" u="none" strike="noStrike" dirty="0">
                <a:solidFill>
                  <a:srgbClr val="33428E"/>
                </a:solidFill>
                <a:latin typeface="Pretendard SemiBold"/>
              </a:rPr>
              <a:t>Front</a:t>
            </a:r>
            <a:r>
              <a:rPr lang="en-US" sz="2400" dirty="0">
                <a:solidFill>
                  <a:srgbClr val="33428E"/>
                </a:solidFill>
                <a:latin typeface="Pretendard SemiBold"/>
              </a:rPr>
              <a:t>end with Demo</a:t>
            </a:r>
            <a:endParaRPr lang="en-US" sz="2400" b="0" i="0" u="none" strike="noStrike" dirty="0">
              <a:solidFill>
                <a:srgbClr val="33428E"/>
              </a:solidFill>
              <a:latin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16605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6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3C023E-E09A-7EB8-237E-A16304DBC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C01B06A-8268-C759-E975-27B09BDA5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0267325-3F9A-D82E-8B4A-21D5EC45C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1B2AA93-76F7-B211-0890-81D81D49C4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0432" y="765095"/>
            <a:ext cx="16306800" cy="9956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34FCB2A-BEC1-8BD0-77C7-149E28620F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03700" y="419100"/>
            <a:ext cx="546100" cy="889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FDE4F9F3-EC7F-6273-F2DD-43A594D9F01F}"/>
              </a:ext>
            </a:extLst>
          </p:cNvPr>
          <p:cNvSpPr txBox="1"/>
          <p:nvPr/>
        </p:nvSpPr>
        <p:spPr>
          <a:xfrm>
            <a:off x="76200" y="3364429"/>
            <a:ext cx="2362200" cy="5598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400" b="0" i="0" u="none" strike="noStrike" dirty="0">
                <a:solidFill>
                  <a:srgbClr val="33428E"/>
                </a:solidFill>
                <a:latin typeface="Pretendard SemiBold"/>
              </a:rPr>
              <a:t>CHALLENGES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207CD3B-B9C1-C2C2-890C-B4FBB8B26E7D}"/>
              </a:ext>
            </a:extLst>
          </p:cNvPr>
          <p:cNvSpPr txBox="1"/>
          <p:nvPr/>
        </p:nvSpPr>
        <p:spPr>
          <a:xfrm>
            <a:off x="0" y="1497529"/>
            <a:ext cx="2362200" cy="20457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8800" b="0" i="0" u="none" strike="noStrike" dirty="0">
                <a:solidFill>
                  <a:srgbClr val="33428E"/>
                </a:solidFill>
                <a:latin typeface="Hakgyoansim Allimjang TTF R"/>
              </a:rPr>
              <a:t>05</a:t>
            </a: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EF3340EE-F6C6-BF21-A248-694A56D835E6}"/>
              </a:ext>
            </a:extLst>
          </p:cNvPr>
          <p:cNvSpPr txBox="1"/>
          <p:nvPr/>
        </p:nvSpPr>
        <p:spPr>
          <a:xfrm>
            <a:off x="381000" y="1485900"/>
            <a:ext cx="1612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b="0" i="0" u="sng" strike="noStrike" spc="200" dirty="0">
                <a:solidFill>
                  <a:srgbClr val="33428E"/>
                </a:solidFill>
                <a:latin typeface="Pretendard Bold"/>
              </a:rPr>
              <a:t>CHAPTER</a:t>
            </a: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414DE13E-1EF6-BCE6-5EE6-D4A14381B3B2}"/>
              </a:ext>
            </a:extLst>
          </p:cNvPr>
          <p:cNvSpPr txBox="1"/>
          <p:nvPr/>
        </p:nvSpPr>
        <p:spPr>
          <a:xfrm>
            <a:off x="1665456" y="1197532"/>
            <a:ext cx="6294351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5400" spc="200" dirty="0">
                <a:solidFill>
                  <a:srgbClr val="33428E"/>
                </a:solidFill>
                <a:latin typeface="Hakgyoansim Allimjang TTF B" panose="020B0600000101010101" charset="-127"/>
                <a:ea typeface="Hakgyoansim Allimjang TTF B" panose="020B0600000101010101" charset="-127"/>
              </a:rPr>
              <a:t>Chatting</a:t>
            </a:r>
            <a:endParaRPr lang="ko-KR" sz="5400" b="0" i="0" u="none" strike="noStrike" spc="200" dirty="0">
              <a:solidFill>
                <a:srgbClr val="33428E"/>
              </a:solidFill>
              <a:latin typeface="Hakgyoansim Allimjang TTF B" panose="020B0600000101010101" charset="-127"/>
              <a:ea typeface="Hakgyoansim Allimjang TTF B" panose="020B0600000101010101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C097FD4-06EF-74EF-D5D9-F9474BEC0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3086100"/>
            <a:ext cx="9220200" cy="580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541D6A-B073-D493-774B-40BC506A6CAF}"/>
              </a:ext>
            </a:extLst>
          </p:cNvPr>
          <p:cNvSpPr txBox="1"/>
          <p:nvPr/>
        </p:nvSpPr>
        <p:spPr>
          <a:xfrm>
            <a:off x="4343400" y="4905295"/>
            <a:ext cx="5029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/>
              <a:t>During Weekly Process #3</a:t>
            </a:r>
          </a:p>
          <a:p>
            <a:endParaRPr kumimoji="1" lang="en-US" altLang="ko-KR" sz="2800" b="1" dirty="0"/>
          </a:p>
          <a:p>
            <a:r>
              <a:rPr lang="en" altLang="ko-KR" sz="2800" b="1" dirty="0"/>
              <a:t>Our team has decided to implement chat using </a:t>
            </a:r>
            <a:r>
              <a:rPr lang="en" altLang="ko-KR" sz="2800" b="1" dirty="0">
                <a:solidFill>
                  <a:srgbClr val="FF0000"/>
                </a:solidFill>
              </a:rPr>
              <a:t>polling</a:t>
            </a:r>
            <a:endParaRPr kumimoji="1"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265520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3C023E-E09A-7EB8-237E-A16304DBC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C01B06A-8268-C759-E975-27B09BDA5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0267325-3F9A-D82E-8B4A-21D5EC45C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1B2AA93-76F7-B211-0890-81D81D49C4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0432" y="765095"/>
            <a:ext cx="16306800" cy="9956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34FCB2A-BEC1-8BD0-77C7-149E28620F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03700" y="419100"/>
            <a:ext cx="546100" cy="889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FDE4F9F3-EC7F-6273-F2DD-43A594D9F01F}"/>
              </a:ext>
            </a:extLst>
          </p:cNvPr>
          <p:cNvSpPr txBox="1"/>
          <p:nvPr/>
        </p:nvSpPr>
        <p:spPr>
          <a:xfrm>
            <a:off x="76200" y="3364429"/>
            <a:ext cx="2362200" cy="5598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400" b="0" i="0" u="none" strike="noStrike" dirty="0">
                <a:solidFill>
                  <a:srgbClr val="33428E"/>
                </a:solidFill>
                <a:latin typeface="Pretendard SemiBold"/>
              </a:rPr>
              <a:t>CHALLENGES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207CD3B-B9C1-C2C2-890C-B4FBB8B26E7D}"/>
              </a:ext>
            </a:extLst>
          </p:cNvPr>
          <p:cNvSpPr txBox="1"/>
          <p:nvPr/>
        </p:nvSpPr>
        <p:spPr>
          <a:xfrm>
            <a:off x="0" y="1497529"/>
            <a:ext cx="2362200" cy="20457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8800" b="0" i="0" u="none" strike="noStrike" dirty="0">
                <a:solidFill>
                  <a:srgbClr val="33428E"/>
                </a:solidFill>
                <a:latin typeface="Hakgyoansim Allimjang TTF R"/>
              </a:rPr>
              <a:t>05</a:t>
            </a: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EF3340EE-F6C6-BF21-A248-694A56D835E6}"/>
              </a:ext>
            </a:extLst>
          </p:cNvPr>
          <p:cNvSpPr txBox="1"/>
          <p:nvPr/>
        </p:nvSpPr>
        <p:spPr>
          <a:xfrm>
            <a:off x="381000" y="1485900"/>
            <a:ext cx="1612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b="0" i="0" u="sng" strike="noStrike" spc="200" dirty="0">
                <a:solidFill>
                  <a:srgbClr val="33428E"/>
                </a:solidFill>
                <a:latin typeface="Pretendard Bold"/>
              </a:rPr>
              <a:t>CHAPTER</a:t>
            </a: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414DE13E-1EF6-BCE6-5EE6-D4A14381B3B2}"/>
              </a:ext>
            </a:extLst>
          </p:cNvPr>
          <p:cNvSpPr txBox="1"/>
          <p:nvPr/>
        </p:nvSpPr>
        <p:spPr>
          <a:xfrm>
            <a:off x="1665456" y="1197532"/>
            <a:ext cx="6294351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5400" spc="200" dirty="0">
                <a:solidFill>
                  <a:srgbClr val="33428E"/>
                </a:solidFill>
                <a:latin typeface="Hakgyoansim Allimjang TTF B" panose="020B0600000101010101" charset="-127"/>
                <a:ea typeface="Hakgyoansim Allimjang TTF B" panose="020B0600000101010101" charset="-127"/>
              </a:rPr>
              <a:t>Chatting</a:t>
            </a:r>
            <a:endParaRPr lang="ko-KR" sz="5400" b="0" i="0" u="none" strike="noStrike" spc="200" dirty="0">
              <a:solidFill>
                <a:srgbClr val="33428E"/>
              </a:solidFill>
              <a:latin typeface="Hakgyoansim Allimjang TTF B" panose="020B0600000101010101" charset="-127"/>
              <a:ea typeface="Hakgyoansim Allimjang TTF B" panose="020B0600000101010101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AF6B55A-2834-3432-D3E1-E678652D7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604" y="2885995"/>
            <a:ext cx="9973876" cy="5610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72BAE2-50D1-B63E-E507-AF6C087D0ADE}"/>
              </a:ext>
            </a:extLst>
          </p:cNvPr>
          <p:cNvSpPr txBox="1"/>
          <p:nvPr/>
        </p:nvSpPr>
        <p:spPr>
          <a:xfrm>
            <a:off x="3581400" y="5160159"/>
            <a:ext cx="6019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/>
              <a:t>After receiving professor’s feedback, we are attempting to implement using </a:t>
            </a:r>
            <a:r>
              <a:rPr kumimoji="1" lang="en-US" altLang="ko-KR" sz="2800" b="1" dirty="0">
                <a:solidFill>
                  <a:srgbClr val="FF0000"/>
                </a:solidFill>
              </a:rPr>
              <a:t>WebSocket</a:t>
            </a:r>
            <a:r>
              <a:rPr kumimoji="1" lang="en-US" altLang="ko-KR" sz="2800" b="1" dirty="0"/>
              <a:t> instead</a:t>
            </a:r>
          </a:p>
          <a:p>
            <a:endParaRPr kumimoji="1" lang="en-US" altLang="ko-KR" sz="2800" b="1" dirty="0"/>
          </a:p>
          <a:p>
            <a:r>
              <a:rPr kumimoji="1" lang="en-US" altLang="ko-KR" sz="2800" b="1" dirty="0"/>
              <a:t>but handling HTTP request and WebSocket on same server is difficult..</a:t>
            </a:r>
          </a:p>
        </p:txBody>
      </p:sp>
    </p:spTree>
    <p:extLst>
      <p:ext uri="{BB962C8B-B14F-4D97-AF65-F5344CB8AC3E}">
        <p14:creationId xmlns:p14="http://schemas.microsoft.com/office/powerpoint/2010/main" val="2528615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3C023E-E09A-7EB8-237E-A16304DBC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C01B06A-8268-C759-E975-27B09BDA5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0267325-3F9A-D82E-8B4A-21D5EC45C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1B2AA93-76F7-B211-0890-81D81D49C4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400" y="765094"/>
            <a:ext cx="16306800" cy="9956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34FCB2A-BEC1-8BD0-77C7-149E28620F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03700" y="419100"/>
            <a:ext cx="546100" cy="889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FDE4F9F3-EC7F-6273-F2DD-43A594D9F01F}"/>
              </a:ext>
            </a:extLst>
          </p:cNvPr>
          <p:cNvSpPr txBox="1"/>
          <p:nvPr/>
        </p:nvSpPr>
        <p:spPr>
          <a:xfrm>
            <a:off x="76200" y="3364429"/>
            <a:ext cx="2362200" cy="5598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400" b="0" i="0" u="none" strike="noStrike" dirty="0">
                <a:solidFill>
                  <a:srgbClr val="33428E"/>
                </a:solidFill>
                <a:latin typeface="Pretendard SemiBold"/>
              </a:rPr>
              <a:t>CHALLENGES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207CD3B-B9C1-C2C2-890C-B4FBB8B26E7D}"/>
              </a:ext>
            </a:extLst>
          </p:cNvPr>
          <p:cNvSpPr txBox="1"/>
          <p:nvPr/>
        </p:nvSpPr>
        <p:spPr>
          <a:xfrm>
            <a:off x="0" y="1497529"/>
            <a:ext cx="2362200" cy="20457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8800" b="0" i="0" u="none" strike="noStrike" dirty="0">
                <a:solidFill>
                  <a:srgbClr val="33428E"/>
                </a:solidFill>
                <a:latin typeface="Hakgyoansim Allimjang TTF R"/>
              </a:rPr>
              <a:t>05</a:t>
            </a: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EF3340EE-F6C6-BF21-A248-694A56D835E6}"/>
              </a:ext>
            </a:extLst>
          </p:cNvPr>
          <p:cNvSpPr txBox="1"/>
          <p:nvPr/>
        </p:nvSpPr>
        <p:spPr>
          <a:xfrm>
            <a:off x="381000" y="1485900"/>
            <a:ext cx="1612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b="0" i="0" u="sng" strike="noStrike" spc="200" dirty="0">
                <a:solidFill>
                  <a:srgbClr val="33428E"/>
                </a:solidFill>
                <a:latin typeface="Pretendard Bold"/>
              </a:rPr>
              <a:t>CHAPTER</a:t>
            </a: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414DE13E-1EF6-BCE6-5EE6-D4A14381B3B2}"/>
              </a:ext>
            </a:extLst>
          </p:cNvPr>
          <p:cNvSpPr txBox="1"/>
          <p:nvPr/>
        </p:nvSpPr>
        <p:spPr>
          <a:xfrm>
            <a:off x="1665456" y="1197532"/>
            <a:ext cx="6294351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5400" spc="200" dirty="0">
                <a:solidFill>
                  <a:srgbClr val="33428E"/>
                </a:solidFill>
                <a:latin typeface="Hakgyoansim Allimjang TTF B" panose="020B0600000101010101" charset="-127"/>
                <a:ea typeface="Hakgyoansim Allimjang TTF B" panose="020B0600000101010101" charset="-127"/>
              </a:rPr>
              <a:t>Chatting</a:t>
            </a:r>
            <a:endParaRPr lang="ko-KR" sz="5400" b="0" i="0" u="none" strike="noStrike" spc="200" dirty="0">
              <a:solidFill>
                <a:srgbClr val="33428E"/>
              </a:solidFill>
              <a:latin typeface="Hakgyoansim Allimjang TTF B" panose="020B0600000101010101" charset="-127"/>
              <a:ea typeface="Hakgyoansim Allimjang TTF B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72BAE2-50D1-B63E-E507-AF6C087D0ADE}"/>
              </a:ext>
            </a:extLst>
          </p:cNvPr>
          <p:cNvSpPr txBox="1"/>
          <p:nvPr/>
        </p:nvSpPr>
        <p:spPr>
          <a:xfrm>
            <a:off x="3630771" y="4620109"/>
            <a:ext cx="6019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/>
              <a:t>We implemented the chat functionality using Firebase and related Flutter libraries, which support </a:t>
            </a:r>
            <a:r>
              <a:rPr kumimoji="1" lang="en-US" altLang="ko-KR" sz="2800" b="1" dirty="0" err="1">
                <a:solidFill>
                  <a:srgbClr val="FF0000"/>
                </a:solidFill>
              </a:rPr>
              <a:t>gRPC</a:t>
            </a:r>
            <a:r>
              <a:rPr kumimoji="1" lang="en-US" altLang="ko-KR" sz="2800" b="1" dirty="0"/>
              <a:t> protocol, enabling easy implementation of bidirectional communication.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E7CE2471-F076-DAB7-18D0-CC053011CE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69771" y="5357018"/>
            <a:ext cx="5868670" cy="3473005"/>
          </a:xfrm>
          <a:prstGeom prst="rect">
            <a:avLst/>
          </a:prstGeom>
        </p:spPr>
      </p:pic>
      <p:pic>
        <p:nvPicPr>
          <p:cNvPr id="5124" name="Picture 4" descr="How to use Firebase as your app's back-end and CMS (part 1) | by Ivan  Velichkovski | Level Up Coding">
            <a:extLst>
              <a:ext uri="{FF2B5EF4-FFF2-40B4-BE49-F238E27FC236}">
                <a16:creationId xmlns:a16="http://schemas.microsoft.com/office/drawing/2014/main" id="{4FB9068C-6632-B805-226C-E74597541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7406" y="2467689"/>
            <a:ext cx="5613400" cy="1929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097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3C023E-E09A-7EB8-237E-A16304DBC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C01B06A-8268-C759-E975-27B09BDA5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0267325-3F9A-D82E-8B4A-21D5EC45C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1B2AA93-76F7-B211-0890-81D81D49C4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0432" y="765095"/>
            <a:ext cx="16306800" cy="9956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34FCB2A-BEC1-8BD0-77C7-149E28620F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03700" y="419100"/>
            <a:ext cx="546100" cy="889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FDE4F9F3-EC7F-6273-F2DD-43A594D9F01F}"/>
              </a:ext>
            </a:extLst>
          </p:cNvPr>
          <p:cNvSpPr txBox="1"/>
          <p:nvPr/>
        </p:nvSpPr>
        <p:spPr>
          <a:xfrm>
            <a:off x="76200" y="3364429"/>
            <a:ext cx="2362200" cy="5598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endParaRPr lang="en-US" sz="2400" b="0" i="0" u="none" strike="noStrike" dirty="0">
              <a:solidFill>
                <a:srgbClr val="33428E"/>
              </a:solidFill>
              <a:latin typeface="Pretendard SemiBold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207CD3B-B9C1-C2C2-890C-B4FBB8B26E7D}"/>
              </a:ext>
            </a:extLst>
          </p:cNvPr>
          <p:cNvSpPr txBox="1"/>
          <p:nvPr/>
        </p:nvSpPr>
        <p:spPr>
          <a:xfrm>
            <a:off x="0" y="1497529"/>
            <a:ext cx="2362200" cy="20457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8800" b="0" i="0" u="none" strike="noStrike" dirty="0">
                <a:solidFill>
                  <a:srgbClr val="33428E"/>
                </a:solidFill>
                <a:latin typeface="Hakgyoansim Allimjang TTF R"/>
              </a:rPr>
              <a:t>06</a:t>
            </a: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EF3340EE-F6C6-BF21-A248-694A56D835E6}"/>
              </a:ext>
            </a:extLst>
          </p:cNvPr>
          <p:cNvSpPr txBox="1"/>
          <p:nvPr/>
        </p:nvSpPr>
        <p:spPr>
          <a:xfrm>
            <a:off x="381000" y="1485900"/>
            <a:ext cx="1612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b="0" i="0" u="sng" strike="noStrike" spc="200" dirty="0">
                <a:solidFill>
                  <a:srgbClr val="33428E"/>
                </a:solidFill>
                <a:latin typeface="Pretendard Bold"/>
              </a:rPr>
              <a:t>CHAPTER</a:t>
            </a: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414DE13E-1EF6-BCE6-5EE6-D4A14381B3B2}"/>
              </a:ext>
            </a:extLst>
          </p:cNvPr>
          <p:cNvSpPr txBox="1"/>
          <p:nvPr/>
        </p:nvSpPr>
        <p:spPr>
          <a:xfrm>
            <a:off x="3048000" y="1181100"/>
            <a:ext cx="145542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5400" spc="200" dirty="0">
                <a:solidFill>
                  <a:srgbClr val="33428E"/>
                </a:solidFill>
                <a:latin typeface="Hakgyoansim Allimjang TTF B" panose="020B0600000101010101" charset="-127"/>
                <a:ea typeface="Hakgyoansim Allimjang TTF B" panose="020B0600000101010101" charset="-127"/>
              </a:rPr>
              <a:t>Partially Implemented - Graduation info</a:t>
            </a:r>
            <a:endParaRPr lang="ko-KR" sz="5400" b="0" i="0" u="none" strike="noStrike" spc="200" dirty="0">
              <a:solidFill>
                <a:srgbClr val="33428E"/>
              </a:solidFill>
              <a:latin typeface="Hakgyoansim Allimjang TTF B" panose="020B0600000101010101" charset="-127"/>
              <a:ea typeface="Hakgyoansim Allimjang TTF B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D6BE93-5E97-1855-B179-BD86CD4B1D6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6959"/>
          <a:stretch/>
        </p:blipFill>
        <p:spPr>
          <a:xfrm>
            <a:off x="3145443" y="2419350"/>
            <a:ext cx="3841981" cy="7740254"/>
          </a:xfrm>
          <a:prstGeom prst="rect">
            <a:avLst/>
          </a:prstGeom>
          <a:ln>
            <a:solidFill>
              <a:srgbClr val="707BB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D338616-2956-CEFE-FCA8-3E3D0C48525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49583" y="2369652"/>
            <a:ext cx="3938739" cy="7789952"/>
          </a:xfrm>
          <a:prstGeom prst="rect">
            <a:avLst/>
          </a:prstGeom>
          <a:ln>
            <a:solidFill>
              <a:srgbClr val="EBEBEB"/>
            </a:solidFill>
          </a:ln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E687AA1-D4E9-5ECD-3FE8-7B0E75C5323D}"/>
              </a:ext>
            </a:extLst>
          </p:cNvPr>
          <p:cNvCxnSpPr/>
          <p:nvPr/>
        </p:nvCxnSpPr>
        <p:spPr>
          <a:xfrm>
            <a:off x="7239000" y="6264628"/>
            <a:ext cx="1600200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889293F-0487-33E4-29E2-6DFA950F2974}"/>
              </a:ext>
            </a:extLst>
          </p:cNvPr>
          <p:cNvGrpSpPr/>
          <p:nvPr/>
        </p:nvGrpSpPr>
        <p:grpSpPr>
          <a:xfrm>
            <a:off x="13716000" y="2260600"/>
            <a:ext cx="3644900" cy="3644900"/>
            <a:chOff x="8547100" y="3258018"/>
            <a:chExt cx="3644900" cy="3644900"/>
          </a:xfrm>
        </p:grpSpPr>
        <p:pic>
          <p:nvPicPr>
            <p:cNvPr id="14" name="Picture 14">
              <a:extLst>
                <a:ext uri="{FF2B5EF4-FFF2-40B4-BE49-F238E27FC236}">
                  <a16:creationId xmlns:a16="http://schemas.microsoft.com/office/drawing/2014/main" id="{BC46EA21-EA5A-1A29-03EC-0CA146FFB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47100" y="3258018"/>
              <a:ext cx="3644900" cy="3644900"/>
            </a:xfrm>
            <a:prstGeom prst="rect">
              <a:avLst/>
            </a:prstGeom>
            <a:ln>
              <a:solidFill>
                <a:srgbClr val="B0B0B0"/>
              </a:solidFill>
            </a:ln>
          </p:spPr>
        </p:pic>
        <p:sp>
          <p:nvSpPr>
            <p:cNvPr id="15" name="TextBox 19">
              <a:extLst>
                <a:ext uri="{FF2B5EF4-FFF2-40B4-BE49-F238E27FC236}">
                  <a16:creationId xmlns:a16="http://schemas.microsoft.com/office/drawing/2014/main" id="{EBC4FDD3-6011-C7D0-D1F1-FD98FA473317}"/>
                </a:ext>
              </a:extLst>
            </p:cNvPr>
            <p:cNvSpPr txBox="1"/>
            <p:nvPr/>
          </p:nvSpPr>
          <p:spPr>
            <a:xfrm>
              <a:off x="8667750" y="4388318"/>
              <a:ext cx="3460750" cy="914400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akgyoansim Allimjang TTF B" panose="020B0600000101010101" charset="-127"/>
                  <a:ea typeface="Hakgyoansim Allimjang TTF B" panose="020B0600000101010101" charset="-127"/>
                </a:rPr>
                <a:t>Provide personal graduation info</a:t>
              </a:r>
            </a:p>
          </p:txBody>
        </p:sp>
        <p:sp>
          <p:nvSpPr>
            <p:cNvPr id="17" name="TextBox 20">
              <a:extLst>
                <a:ext uri="{FF2B5EF4-FFF2-40B4-BE49-F238E27FC236}">
                  <a16:creationId xmlns:a16="http://schemas.microsoft.com/office/drawing/2014/main" id="{2F9C6B39-0247-9805-55BB-53C85DF331A0}"/>
                </a:ext>
              </a:extLst>
            </p:cNvPr>
            <p:cNvSpPr txBox="1"/>
            <p:nvPr/>
          </p:nvSpPr>
          <p:spPr>
            <a:xfrm>
              <a:off x="8775700" y="5505918"/>
              <a:ext cx="3143250" cy="1092200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dirty="0">
                  <a:solidFill>
                    <a:srgbClr val="000000"/>
                  </a:solidFill>
                  <a:latin typeface="Hakgyoansim Allimjang TTF R" panose="020B0600000101010101" charset="-127"/>
                  <a:ea typeface="Hakgyoansim Allimjang TTF R" panose="020B0600000101010101" charset="-127"/>
                </a:rPr>
                <a:t>We tried to provide customized graduation info for each major and student number at the first time.</a:t>
              </a:r>
              <a:endParaRPr lang="en-US" sz="1800" b="0" i="0" u="none" strike="noStrike" dirty="0">
                <a:solidFill>
                  <a:srgbClr val="000000"/>
                </a:solidFill>
                <a:latin typeface="Hakgyoansim Allimjang TTF R" panose="020B0600000101010101" charset="-127"/>
                <a:ea typeface="Hakgyoansim Allimjang TTF R" panose="020B0600000101010101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0A1E0C1-CE0C-5C7F-6A85-6C7E4F5EAE88}"/>
              </a:ext>
            </a:extLst>
          </p:cNvPr>
          <p:cNvGrpSpPr/>
          <p:nvPr/>
        </p:nvGrpSpPr>
        <p:grpSpPr>
          <a:xfrm>
            <a:off x="13716000" y="6162595"/>
            <a:ext cx="3644900" cy="3644900"/>
            <a:chOff x="8547100" y="3258018"/>
            <a:chExt cx="3644900" cy="3644900"/>
          </a:xfrm>
        </p:grpSpPr>
        <p:pic>
          <p:nvPicPr>
            <p:cNvPr id="19" name="Picture 14">
              <a:extLst>
                <a:ext uri="{FF2B5EF4-FFF2-40B4-BE49-F238E27FC236}">
                  <a16:creationId xmlns:a16="http://schemas.microsoft.com/office/drawing/2014/main" id="{1E9023C9-C0A8-ADFE-D09B-4896BDCAD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47100" y="3258018"/>
              <a:ext cx="3644900" cy="3644900"/>
            </a:xfrm>
            <a:prstGeom prst="rect">
              <a:avLst/>
            </a:prstGeom>
            <a:ln>
              <a:solidFill>
                <a:srgbClr val="B0B0B0"/>
              </a:solidFill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CCD7D76-6DA7-ABFB-E3E9-6D6A265E315D}"/>
                </a:ext>
              </a:extLst>
            </p:cNvPr>
            <p:cNvSpPr txBox="1"/>
            <p:nvPr/>
          </p:nvSpPr>
          <p:spPr>
            <a:xfrm>
              <a:off x="8667750" y="3991523"/>
              <a:ext cx="3460750" cy="914400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akgyoansim Allimjang TTF B" panose="020B0600000101010101" charset="-127"/>
                  <a:ea typeface="Hakgyoansim Allimjang TTF B" panose="020B0600000101010101" charset="-127"/>
                </a:rPr>
                <a:t>Provide direct URL</a:t>
              </a:r>
              <a:endPara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Hakgyoansim Allimjang TTF B" panose="020B0600000101010101" charset="-127"/>
                <a:ea typeface="Hakgyoansim Allimjang TTF B" panose="020B0600000101010101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78EBED0-7C87-F651-C2D8-D9865EC793C6}"/>
                </a:ext>
              </a:extLst>
            </p:cNvPr>
            <p:cNvSpPr txBox="1"/>
            <p:nvPr/>
          </p:nvSpPr>
          <p:spPr>
            <a:xfrm>
              <a:off x="8667750" y="4829723"/>
              <a:ext cx="3460750" cy="1781095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b="0" i="0" dirty="0">
                  <a:solidFill>
                    <a:srgbClr val="000000"/>
                  </a:solidFill>
                  <a:effectLst/>
                  <a:latin typeface="Hakgyoansim Allimjang TTF R" panose="020B0600000101010101" charset="-127"/>
                  <a:ea typeface="Hakgyoansim Allimjang TTF R" panose="020B0600000101010101" charset="-127"/>
                </a:rPr>
                <a:t>Faced with the difficulty of automatically organizing files organized by pdf, we replaced providing the web link of the site with the information.</a:t>
              </a:r>
              <a:endParaRPr lang="en-US" sz="1800" b="0" i="0" u="none" strike="noStrike" dirty="0">
                <a:solidFill>
                  <a:srgbClr val="000000"/>
                </a:solidFill>
                <a:latin typeface="Hakgyoansim Allimjang TTF R" panose="020B0600000101010101" charset="-127"/>
                <a:ea typeface="Hakgyoansim Allimjang TTF R" panose="020B0600000101010101" charset="-127"/>
              </a:endParaRPr>
            </a:p>
          </p:txBody>
        </p:sp>
      </p:grpSp>
      <p:pic>
        <p:nvPicPr>
          <p:cNvPr id="22" name="그래픽 21" descr="사용자 단색으로 채워진">
            <a:extLst>
              <a:ext uri="{FF2B5EF4-FFF2-40B4-BE49-F238E27FC236}">
                <a16:creationId xmlns:a16="http://schemas.microsoft.com/office/drawing/2014/main" id="{CABF655C-56CE-4FAF-8DB1-4BD14AFC66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081250" y="2476500"/>
            <a:ext cx="914400" cy="914400"/>
          </a:xfrm>
          <a:prstGeom prst="rect">
            <a:avLst/>
          </a:prstGeom>
        </p:spPr>
      </p:pic>
      <p:pic>
        <p:nvPicPr>
          <p:cNvPr id="24" name="그래픽 23" descr="링크 단색으로 채워진">
            <a:extLst>
              <a:ext uri="{FF2B5EF4-FFF2-40B4-BE49-F238E27FC236}">
                <a16:creationId xmlns:a16="http://schemas.microsoft.com/office/drawing/2014/main" id="{CF81FA16-2E73-20EA-ED1B-84F3D7BC0F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050481" y="6286500"/>
            <a:ext cx="914400" cy="914400"/>
          </a:xfrm>
          <a:prstGeom prst="rect">
            <a:avLst/>
          </a:prstGeom>
        </p:spPr>
      </p:pic>
      <p:sp>
        <p:nvSpPr>
          <p:cNvPr id="25" name="곱하기 기호 24">
            <a:extLst>
              <a:ext uri="{FF2B5EF4-FFF2-40B4-BE49-F238E27FC236}">
                <a16:creationId xmlns:a16="http://schemas.microsoft.com/office/drawing/2014/main" id="{8F9DA3D9-D62B-EB29-A61B-85E4A5CC939C}"/>
              </a:ext>
            </a:extLst>
          </p:cNvPr>
          <p:cNvSpPr/>
          <p:nvPr/>
        </p:nvSpPr>
        <p:spPr>
          <a:xfrm>
            <a:off x="16852900" y="3314700"/>
            <a:ext cx="1079500" cy="1066800"/>
          </a:xfrm>
          <a:prstGeom prst="mathMultiply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4CEAE6-0F7C-2533-0C91-3F2A633D4845}"/>
              </a:ext>
            </a:extLst>
          </p:cNvPr>
          <p:cNvSpPr txBox="1"/>
          <p:nvPr/>
        </p:nvSpPr>
        <p:spPr>
          <a:xfrm>
            <a:off x="55565" y="3231521"/>
            <a:ext cx="2362200" cy="5598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2400" dirty="0">
                <a:solidFill>
                  <a:srgbClr val="33428E"/>
                </a:solidFill>
                <a:latin typeface="Pretendard SemiBold"/>
              </a:rPr>
              <a:t>Limitations</a:t>
            </a:r>
            <a:endParaRPr lang="en-US" sz="2400" b="0" i="0" u="none" strike="noStrike" dirty="0">
              <a:solidFill>
                <a:srgbClr val="33428E"/>
              </a:solidFill>
              <a:latin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099148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3C023E-E09A-7EB8-237E-A16304DBC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C01B06A-8268-C759-E975-27B09BDA5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0267325-3F9A-D82E-8B4A-21D5EC45C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1B2AA93-76F7-B211-0890-81D81D49C4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0432" y="765095"/>
            <a:ext cx="16306800" cy="9956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34FCB2A-BEC1-8BD0-77C7-149E28620F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03700" y="419100"/>
            <a:ext cx="546100" cy="889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FDE4F9F3-EC7F-6273-F2DD-43A594D9F01F}"/>
              </a:ext>
            </a:extLst>
          </p:cNvPr>
          <p:cNvSpPr txBox="1"/>
          <p:nvPr/>
        </p:nvSpPr>
        <p:spPr>
          <a:xfrm>
            <a:off x="76200" y="3364429"/>
            <a:ext cx="2362200" cy="5598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endParaRPr lang="en-US" sz="2400" b="0" i="0" u="none" strike="noStrike" dirty="0">
              <a:solidFill>
                <a:srgbClr val="33428E"/>
              </a:solidFill>
              <a:latin typeface="Pretendard SemiBold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207CD3B-B9C1-C2C2-890C-B4FBB8B26E7D}"/>
              </a:ext>
            </a:extLst>
          </p:cNvPr>
          <p:cNvSpPr txBox="1"/>
          <p:nvPr/>
        </p:nvSpPr>
        <p:spPr>
          <a:xfrm>
            <a:off x="0" y="1497529"/>
            <a:ext cx="2362200" cy="20457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8800" b="0" i="0" u="none" strike="noStrike" dirty="0">
                <a:solidFill>
                  <a:srgbClr val="33428E"/>
                </a:solidFill>
                <a:latin typeface="Hakgyoansim Allimjang TTF R"/>
              </a:rPr>
              <a:t>06</a:t>
            </a: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EF3340EE-F6C6-BF21-A248-694A56D835E6}"/>
              </a:ext>
            </a:extLst>
          </p:cNvPr>
          <p:cNvSpPr txBox="1"/>
          <p:nvPr/>
        </p:nvSpPr>
        <p:spPr>
          <a:xfrm>
            <a:off x="381000" y="1485900"/>
            <a:ext cx="1612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b="0" i="0" u="sng" strike="noStrike" spc="200" dirty="0">
                <a:solidFill>
                  <a:srgbClr val="33428E"/>
                </a:solidFill>
                <a:latin typeface="Pretendard Bold"/>
              </a:rPr>
              <a:t>CHAPTER</a:t>
            </a: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414DE13E-1EF6-BCE6-5EE6-D4A14381B3B2}"/>
              </a:ext>
            </a:extLst>
          </p:cNvPr>
          <p:cNvSpPr txBox="1"/>
          <p:nvPr/>
        </p:nvSpPr>
        <p:spPr>
          <a:xfrm>
            <a:off x="3048000" y="1263650"/>
            <a:ext cx="6294351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5400" spc="200" dirty="0">
                <a:solidFill>
                  <a:srgbClr val="33428E"/>
                </a:solidFill>
                <a:latin typeface="Hakgyoansim Allimjang TTF B" panose="020B0600000101010101" charset="-127"/>
                <a:ea typeface="Hakgyoansim Allimjang TTF B" panose="020B0600000101010101" charset="-127"/>
              </a:rPr>
              <a:t>Not Implemented</a:t>
            </a:r>
            <a:endParaRPr lang="ko-KR" sz="5400" b="0" i="0" u="none" strike="noStrike" spc="200" dirty="0">
              <a:solidFill>
                <a:srgbClr val="33428E"/>
              </a:solidFill>
              <a:latin typeface="Hakgyoansim Allimjang TTF B" panose="020B0600000101010101" charset="-127"/>
              <a:ea typeface="Hakgyoansim Allimjang TTF B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4CEAE6-0F7C-2533-0C91-3F2A633D4845}"/>
              </a:ext>
            </a:extLst>
          </p:cNvPr>
          <p:cNvSpPr txBox="1"/>
          <p:nvPr/>
        </p:nvSpPr>
        <p:spPr>
          <a:xfrm>
            <a:off x="55565" y="3231521"/>
            <a:ext cx="2362200" cy="5598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2400" dirty="0">
                <a:solidFill>
                  <a:srgbClr val="33428E"/>
                </a:solidFill>
                <a:latin typeface="Pretendard SemiBold"/>
              </a:rPr>
              <a:t>Limitations</a:t>
            </a:r>
            <a:endParaRPr lang="en-US" sz="2400" b="0" i="0" u="none" strike="noStrike" dirty="0">
              <a:solidFill>
                <a:srgbClr val="33428E"/>
              </a:solidFill>
              <a:latin typeface="Pretendard SemiBold"/>
            </a:endParaRPr>
          </a:p>
        </p:txBody>
      </p:sp>
      <p:sp>
        <p:nvSpPr>
          <p:cNvPr id="27" name="TextBox 14">
            <a:extLst>
              <a:ext uri="{FF2B5EF4-FFF2-40B4-BE49-F238E27FC236}">
                <a16:creationId xmlns:a16="http://schemas.microsoft.com/office/drawing/2014/main" id="{CC7F109B-42FC-95A8-82B6-53067F152FFE}"/>
              </a:ext>
            </a:extLst>
          </p:cNvPr>
          <p:cNvSpPr txBox="1"/>
          <p:nvPr/>
        </p:nvSpPr>
        <p:spPr>
          <a:xfrm>
            <a:off x="4800600" y="8420100"/>
            <a:ext cx="4191000" cy="88110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800" spc="200" dirty="0">
                <a:latin typeface="Hakgyoansim Allimjang TTF B" panose="020B0600000101010101" charset="-127"/>
                <a:ea typeface="Hakgyoansim Allimjang TTF B" panose="020B0600000101010101" charset="-127"/>
              </a:rPr>
              <a:t>Mock Apply</a:t>
            </a:r>
            <a:endParaRPr lang="ko-KR" sz="2800" b="0" i="0" u="none" strike="noStrike" spc="200" dirty="0">
              <a:latin typeface="Hakgyoansim Allimjang TTF B" panose="020B0600000101010101" charset="-127"/>
              <a:ea typeface="Hakgyoansim Allimjang TTF B" panose="020B0600000101010101" charset="-127"/>
            </a:endParaRPr>
          </a:p>
        </p:txBody>
      </p:sp>
      <p:sp>
        <p:nvSpPr>
          <p:cNvPr id="28" name="TextBox 14">
            <a:extLst>
              <a:ext uri="{FF2B5EF4-FFF2-40B4-BE49-F238E27FC236}">
                <a16:creationId xmlns:a16="http://schemas.microsoft.com/office/drawing/2014/main" id="{FAEB53D5-5266-885D-C0D5-B5FACD4B6BCF}"/>
              </a:ext>
            </a:extLst>
          </p:cNvPr>
          <p:cNvSpPr txBox="1"/>
          <p:nvPr/>
        </p:nvSpPr>
        <p:spPr>
          <a:xfrm>
            <a:off x="11341768" y="8420099"/>
            <a:ext cx="5334000" cy="88110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800" spc="200" dirty="0">
                <a:latin typeface="Hakgyoansim Allimjang TTF B" panose="020B0600000101010101" charset="-127"/>
                <a:ea typeface="Hakgyoansim Allimjang TTF B" panose="020B0600000101010101" charset="-127"/>
              </a:rPr>
              <a:t>Marketplace Deploy</a:t>
            </a:r>
            <a:endParaRPr lang="ko-KR" sz="2800" b="0" i="0" u="none" strike="noStrike" spc="200" dirty="0">
              <a:latin typeface="Hakgyoansim Allimjang TTF B" panose="020B0600000101010101" charset="-127"/>
              <a:ea typeface="Hakgyoansim Allimjang TTF B" panose="020B0600000101010101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41CBB06-8E57-4FA5-DF55-7C8780A78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4866" y="4305301"/>
            <a:ext cx="1447799" cy="144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ownload Google Play (Android Market) Logo in SVG Vector or PNG File Format  - Logo.wine">
            <a:extLst>
              <a:ext uri="{FF2B5EF4-FFF2-40B4-BE49-F238E27FC236}">
                <a16:creationId xmlns:a16="http://schemas.microsoft.com/office/drawing/2014/main" id="{F584B84C-A029-3050-C034-EBA7A4C89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9779" y="4697717"/>
            <a:ext cx="6497974" cy="433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래픽 29" descr="우선 순위 윤곽선">
            <a:extLst>
              <a:ext uri="{FF2B5EF4-FFF2-40B4-BE49-F238E27FC236}">
                <a16:creationId xmlns:a16="http://schemas.microsoft.com/office/drawing/2014/main" id="{520AAA28-47FB-1A8B-99C4-33DD5C473A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62400" y="3390899"/>
            <a:ext cx="50292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72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500" y="-139700"/>
            <a:ext cx="18630900" cy="6134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477000" y="6667500"/>
            <a:ext cx="11201400" cy="240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000"/>
              </a:lnSpc>
            </a:pPr>
            <a:r>
              <a:rPr lang="en-US" sz="13500" b="0" i="0" u="none" strike="noStrike" spc="-700">
                <a:solidFill>
                  <a:srgbClr val="FFFFFF"/>
                </a:solidFill>
                <a:latin typeface="Pretendard Bold"/>
              </a:rPr>
              <a:t>THANK YOU!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6400" y="419100"/>
            <a:ext cx="546100" cy="88900"/>
          </a:xfrm>
          <a:prstGeom prst="rect">
            <a:avLst/>
          </a:prstGeom>
        </p:spPr>
      </p:pic>
      <p:sp>
        <p:nvSpPr>
          <p:cNvPr id="17" name="TextBox 4">
            <a:extLst>
              <a:ext uri="{FF2B5EF4-FFF2-40B4-BE49-F238E27FC236}">
                <a16:creationId xmlns:a16="http://schemas.microsoft.com/office/drawing/2014/main" id="{1E6AA601-AFD3-2F76-06A8-F6C5CB7ACBBE}"/>
              </a:ext>
            </a:extLst>
          </p:cNvPr>
          <p:cNvSpPr txBox="1"/>
          <p:nvPr/>
        </p:nvSpPr>
        <p:spPr>
          <a:xfrm>
            <a:off x="838200" y="419100"/>
            <a:ext cx="2895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500" dirty="0">
                <a:solidFill>
                  <a:srgbClr val="33428E"/>
                </a:solidFill>
                <a:latin typeface="Pretendard SemiBold"/>
              </a:rPr>
              <a:t>CAPSTONE DESIGN PROJECT</a:t>
            </a:r>
            <a:endParaRPr lang="en-US" sz="1500" b="0" i="0" u="none" strike="noStrike" dirty="0">
              <a:solidFill>
                <a:srgbClr val="33428E"/>
              </a:solidFill>
              <a:latin typeface="Pretendard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762000"/>
            <a:ext cx="16306800" cy="995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03700" y="419100"/>
            <a:ext cx="546100" cy="88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6200" y="3212029"/>
            <a:ext cx="2362200" cy="5598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400" dirty="0">
                <a:solidFill>
                  <a:srgbClr val="33428E"/>
                </a:solidFill>
                <a:latin typeface="Pretendard SemiBold"/>
              </a:rPr>
              <a:t>MOTIVATION</a:t>
            </a:r>
            <a:endParaRPr lang="en-US" sz="2400" b="0" i="0" u="none" strike="noStrike" dirty="0">
              <a:solidFill>
                <a:srgbClr val="33428E"/>
              </a:solidFill>
              <a:latin typeface="Pretendard Semi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0" y="1497529"/>
            <a:ext cx="2362200" cy="20457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8800" b="0" i="0" u="none" strike="noStrike" dirty="0">
                <a:solidFill>
                  <a:srgbClr val="33428E"/>
                </a:solidFill>
                <a:latin typeface="Hakgyoansim Allimjang TTF R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124200" y="1920531"/>
            <a:ext cx="12649200" cy="116556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000" b="0" i="0" u="none" strike="noStrike" spc="200" dirty="0">
                <a:solidFill>
                  <a:srgbClr val="33428E"/>
                </a:solidFill>
                <a:latin typeface="Hakgyoansim Allimjang TTF B" panose="020B0600000101010101" charset="-127"/>
                <a:ea typeface="Hakgyoansim Allimjang TTF B" panose="020B0600000101010101" charset="-127"/>
              </a:rPr>
              <a:t>PROBLEMS </a:t>
            </a:r>
            <a:r>
              <a:rPr lang="en-US" altLang="ko-KR" sz="6000" spc="200" dirty="0">
                <a:solidFill>
                  <a:srgbClr val="33428E"/>
                </a:solidFill>
                <a:latin typeface="Hakgyoansim Allimjang TTF B" panose="020B0600000101010101" charset="-127"/>
                <a:ea typeface="Hakgyoansim Allimjang TTF B" panose="020B0600000101010101" charset="-127"/>
              </a:rPr>
              <a:t>with Double Majors</a:t>
            </a:r>
            <a:endParaRPr lang="ko-KR" sz="6000" b="0" i="0" u="none" strike="noStrike" spc="200" dirty="0">
              <a:solidFill>
                <a:srgbClr val="33428E"/>
              </a:solidFill>
              <a:latin typeface="Hakgyoansim Allimjang TTF B" panose="020B0600000101010101" charset="-127"/>
              <a:ea typeface="Hakgyoansim Allimjang TTF B" panose="020B0600000101010101" charset="-127"/>
            </a:endParaRP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182F362D-9CFA-A7F0-009E-2A5280450149}"/>
              </a:ext>
            </a:extLst>
          </p:cNvPr>
          <p:cNvSpPr txBox="1"/>
          <p:nvPr/>
        </p:nvSpPr>
        <p:spPr>
          <a:xfrm>
            <a:off x="381000" y="1485900"/>
            <a:ext cx="1612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b="0" i="0" u="sng" strike="noStrike" spc="200" dirty="0">
                <a:solidFill>
                  <a:srgbClr val="33428E"/>
                </a:solidFill>
                <a:latin typeface="Pretendard Bold"/>
              </a:rPr>
              <a:t>CHAPTER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BADF3EA-87E8-D783-D2A7-51C80122D0B1}"/>
              </a:ext>
            </a:extLst>
          </p:cNvPr>
          <p:cNvGrpSpPr/>
          <p:nvPr/>
        </p:nvGrpSpPr>
        <p:grpSpPr>
          <a:xfrm>
            <a:off x="6180120" y="6948874"/>
            <a:ext cx="11783506" cy="2571214"/>
            <a:chOff x="6972300" y="3390900"/>
            <a:chExt cx="11783506" cy="2571214"/>
          </a:xfrm>
        </p:grpSpPr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79706D35-2A29-7548-0D36-AAEF51EFF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72300" y="3390900"/>
              <a:ext cx="11783506" cy="2571214"/>
            </a:xfrm>
            <a:prstGeom prst="rect">
              <a:avLst/>
            </a:prstGeom>
          </p:spPr>
        </p:pic>
        <p:sp>
          <p:nvSpPr>
            <p:cNvPr id="11" name="TextBox 14">
              <a:extLst>
                <a:ext uri="{FF2B5EF4-FFF2-40B4-BE49-F238E27FC236}">
                  <a16:creationId xmlns:a16="http://schemas.microsoft.com/office/drawing/2014/main" id="{E347C47C-B432-661D-35B2-0001362DECE5}"/>
                </a:ext>
              </a:extLst>
            </p:cNvPr>
            <p:cNvSpPr txBox="1"/>
            <p:nvPr/>
          </p:nvSpPr>
          <p:spPr>
            <a:xfrm>
              <a:off x="7162800" y="3696772"/>
              <a:ext cx="11481001" cy="91332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en-US" altLang="ko-KR" sz="2700" b="0" i="0" dirty="0">
                  <a:solidFill>
                    <a:srgbClr val="000000"/>
                  </a:solidFill>
                  <a:effectLst/>
                  <a:latin typeface="Hakgyoansim Allimjang TTF B" panose="020B0600000101010101" charset="-127"/>
                  <a:ea typeface="Hakgyoansim Allimjang TTF B" panose="020B0600000101010101" charset="-127"/>
                </a:rPr>
                <a:t>Difficulty finding scattered information related to double majors</a:t>
              </a:r>
              <a:endParaRPr lang="en-US" sz="2700" b="0" i="0" u="none" strike="noStrike" dirty="0">
                <a:solidFill>
                  <a:srgbClr val="000000"/>
                </a:solidFill>
                <a:latin typeface="Hakgyoansim Allimjang TTF B" panose="020B0600000101010101" charset="-127"/>
                <a:ea typeface="Hakgyoansim Allimjang TTF B" panose="020B0600000101010101" charset="-127"/>
              </a:endParaRPr>
            </a:p>
          </p:txBody>
        </p:sp>
        <p:sp>
          <p:nvSpPr>
            <p:cNvPr id="12" name="TextBox 15">
              <a:extLst>
                <a:ext uri="{FF2B5EF4-FFF2-40B4-BE49-F238E27FC236}">
                  <a16:creationId xmlns:a16="http://schemas.microsoft.com/office/drawing/2014/main" id="{BD7DCB3D-63E9-3B3A-0121-D808625D98AA}"/>
                </a:ext>
              </a:extLst>
            </p:cNvPr>
            <p:cNvSpPr txBox="1"/>
            <p:nvPr/>
          </p:nvSpPr>
          <p:spPr>
            <a:xfrm>
              <a:off x="7594600" y="4324886"/>
              <a:ext cx="8407400" cy="142821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285750" lvl="0" indent="-285750" algn="l">
                <a:lnSpc>
                  <a:spcPct val="124499"/>
                </a:lnSpc>
                <a:buFontTx/>
                <a:buChar char="-"/>
              </a:pPr>
              <a:r>
                <a:rPr lang="en-US" sz="2800" dirty="0">
                  <a:solidFill>
                    <a:srgbClr val="000000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Graduation requirements</a:t>
              </a:r>
            </a:p>
            <a:p>
              <a:pPr marL="285750" lvl="0" indent="-285750" algn="l">
                <a:lnSpc>
                  <a:spcPct val="124499"/>
                </a:lnSpc>
                <a:buFontTx/>
                <a:buChar char="-"/>
              </a:pPr>
              <a:r>
                <a:rPr lang="en-US" sz="2800" dirty="0">
                  <a:solidFill>
                    <a:srgbClr val="000000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Roadmap r</a:t>
              </a:r>
              <a:r>
                <a:rPr lang="en-US" altLang="ko-KR" sz="2800" dirty="0">
                  <a:solidFill>
                    <a:srgbClr val="000000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ecommendations</a:t>
              </a:r>
              <a:r>
                <a:rPr lang="en-US" sz="2800" dirty="0">
                  <a:solidFill>
                    <a:srgbClr val="000000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 for the second major</a:t>
              </a:r>
              <a:endParaRPr lang="en-US" sz="2800" b="0" i="0" u="none" strike="noStrike" dirty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57205CE-CEB4-F9FF-616E-D64796D85F5B}"/>
              </a:ext>
            </a:extLst>
          </p:cNvPr>
          <p:cNvGrpSpPr/>
          <p:nvPr/>
        </p:nvGrpSpPr>
        <p:grpSpPr>
          <a:xfrm>
            <a:off x="6121199" y="3684911"/>
            <a:ext cx="11881674" cy="2571214"/>
            <a:chOff x="6874132" y="3390900"/>
            <a:chExt cx="11881674" cy="2571214"/>
          </a:xfrm>
        </p:grpSpPr>
        <p:pic>
          <p:nvPicPr>
            <p:cNvPr id="30" name="Picture 7">
              <a:extLst>
                <a:ext uri="{FF2B5EF4-FFF2-40B4-BE49-F238E27FC236}">
                  <a16:creationId xmlns:a16="http://schemas.microsoft.com/office/drawing/2014/main" id="{303462DE-3992-C88D-917F-DC09FD1E5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72300" y="3390900"/>
              <a:ext cx="11783506" cy="2571214"/>
            </a:xfrm>
            <a:prstGeom prst="rect">
              <a:avLst/>
            </a:prstGeom>
          </p:spPr>
        </p:pic>
        <p:sp>
          <p:nvSpPr>
            <p:cNvPr id="31" name="TextBox 14">
              <a:extLst>
                <a:ext uri="{FF2B5EF4-FFF2-40B4-BE49-F238E27FC236}">
                  <a16:creationId xmlns:a16="http://schemas.microsoft.com/office/drawing/2014/main" id="{3651D651-6335-E12F-18CF-EDB951A40DED}"/>
                </a:ext>
              </a:extLst>
            </p:cNvPr>
            <p:cNvSpPr txBox="1"/>
            <p:nvPr/>
          </p:nvSpPr>
          <p:spPr>
            <a:xfrm>
              <a:off x="6874132" y="3696772"/>
              <a:ext cx="11481001" cy="91332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en-US" altLang="ko-KR" sz="2700" b="0" i="0" dirty="0">
                  <a:solidFill>
                    <a:srgbClr val="000000"/>
                  </a:solidFill>
                  <a:effectLst/>
                  <a:latin typeface="Hakgyoansim Allimjang TTF B" panose="020B0600000101010101" charset="-127"/>
                  <a:ea typeface="Hakgyoansim Allimjang TTF B" panose="020B0600000101010101" charset="-127"/>
                </a:rPr>
                <a:t>Lack of opportunity to interact with the same double major</a:t>
              </a:r>
              <a:endParaRPr lang="en-US" sz="2700" b="0" i="0" u="none" strike="noStrike" dirty="0">
                <a:solidFill>
                  <a:srgbClr val="000000"/>
                </a:solidFill>
                <a:latin typeface="Hakgyoansim Allimjang TTF B" panose="020B0600000101010101" charset="-127"/>
                <a:ea typeface="Hakgyoansim Allimjang TTF B" panose="020B0600000101010101" charset="-127"/>
              </a:endParaRPr>
            </a:p>
          </p:txBody>
        </p:sp>
        <p:sp>
          <p:nvSpPr>
            <p:cNvPr id="35" name="TextBox 15">
              <a:extLst>
                <a:ext uri="{FF2B5EF4-FFF2-40B4-BE49-F238E27FC236}">
                  <a16:creationId xmlns:a16="http://schemas.microsoft.com/office/drawing/2014/main" id="{D268F7D7-EEF4-6EBF-6F5A-26A9EBA4E657}"/>
                </a:ext>
              </a:extLst>
            </p:cNvPr>
            <p:cNvSpPr txBox="1"/>
            <p:nvPr/>
          </p:nvSpPr>
          <p:spPr>
            <a:xfrm>
              <a:off x="7687133" y="4324886"/>
              <a:ext cx="9312733" cy="142821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285750" lvl="0" indent="-285750" algn="l">
                <a:lnSpc>
                  <a:spcPct val="124499"/>
                </a:lnSpc>
                <a:buFontTx/>
                <a:buChar char="-"/>
              </a:pPr>
              <a:r>
                <a:rPr lang="en-US" sz="2800" dirty="0">
                  <a:solidFill>
                    <a:srgbClr val="000000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No</a:t>
              </a:r>
              <a:r>
                <a:rPr lang="ko-KR" altLang="en-US" sz="2800" dirty="0">
                  <a:solidFill>
                    <a:srgbClr val="000000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 </a:t>
              </a:r>
              <a:r>
                <a:rPr lang="en-US" altLang="ko-KR" sz="2800" dirty="0">
                  <a:solidFill>
                    <a:srgbClr val="000000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official</a:t>
              </a:r>
              <a:r>
                <a:rPr lang="ko-KR" altLang="en-US" sz="2800" dirty="0">
                  <a:solidFill>
                    <a:srgbClr val="000000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 </a:t>
              </a:r>
              <a:r>
                <a:rPr lang="en-US" altLang="ko-KR" sz="2800" dirty="0">
                  <a:solidFill>
                    <a:srgbClr val="000000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events</a:t>
              </a:r>
              <a:r>
                <a:rPr lang="ko-KR" altLang="en-US" sz="2800" dirty="0">
                  <a:solidFill>
                    <a:srgbClr val="000000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 </a:t>
              </a:r>
              <a:r>
                <a:rPr lang="en-US" altLang="ko-KR" sz="2800" dirty="0">
                  <a:solidFill>
                    <a:srgbClr val="000000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to</a:t>
              </a:r>
              <a:r>
                <a:rPr lang="ko-KR" altLang="en-US" sz="2800" dirty="0">
                  <a:solidFill>
                    <a:srgbClr val="000000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 </a:t>
              </a:r>
              <a:r>
                <a:rPr lang="en-US" altLang="ko-KR" sz="2800" dirty="0">
                  <a:solidFill>
                    <a:srgbClr val="000000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make friends unlike primary major</a:t>
              </a:r>
              <a:endParaRPr lang="en-US" sz="2800" dirty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  <a:p>
              <a:pPr marL="285750" lvl="0" indent="-285750" algn="l">
                <a:lnSpc>
                  <a:spcPct val="124499"/>
                </a:lnSpc>
                <a:buFontTx/>
                <a:buChar char="-"/>
              </a:pPr>
              <a:r>
                <a:rPr lang="en-US" sz="2800" dirty="0">
                  <a:solidFill>
                    <a:srgbClr val="000000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But double majors spend lots of time in second major</a:t>
              </a:r>
              <a:endParaRPr lang="en-US" sz="2800" b="0" i="0" u="none" strike="noStrike" dirty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A03BA08-896E-EA26-6DFE-E9A723B72C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5385" y="4061358"/>
            <a:ext cx="1947215" cy="194721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C074A1C-340A-DB8B-2006-54FD6A3870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91559" y="7178139"/>
            <a:ext cx="2080161" cy="208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80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7950" y="-101600"/>
            <a:ext cx="185039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749300"/>
            <a:ext cx="16306800" cy="995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03700" y="419100"/>
            <a:ext cx="546100" cy="88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6200" y="3212029"/>
            <a:ext cx="2362200" cy="5598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400" b="0" i="0" u="none" strike="noStrike" dirty="0">
                <a:solidFill>
                  <a:srgbClr val="33428E"/>
                </a:solidFill>
                <a:latin typeface="Pretendard SemiBold"/>
              </a:rPr>
              <a:t>OBJECTIVE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0" y="1497529"/>
            <a:ext cx="2362200" cy="20457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8800" b="0" i="0" u="none" strike="noStrike" dirty="0">
                <a:solidFill>
                  <a:srgbClr val="33428E"/>
                </a:solidFill>
                <a:latin typeface="Hakgyoansim Allimjang TTF R"/>
              </a:rPr>
              <a:t>01</a:t>
            </a: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182F362D-9CFA-A7F0-009E-2A5280450149}"/>
              </a:ext>
            </a:extLst>
          </p:cNvPr>
          <p:cNvSpPr txBox="1"/>
          <p:nvPr/>
        </p:nvSpPr>
        <p:spPr>
          <a:xfrm>
            <a:off x="381000" y="1485900"/>
            <a:ext cx="1612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b="0" i="0" u="sng" strike="noStrike" spc="200" dirty="0">
                <a:solidFill>
                  <a:srgbClr val="33428E"/>
                </a:solidFill>
                <a:latin typeface="Pretendard Bold"/>
              </a:rPr>
              <a:t>CHAPTER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52EE16B-9D4C-88CF-A59F-AD449A591F8D}"/>
              </a:ext>
            </a:extLst>
          </p:cNvPr>
          <p:cNvGrpSpPr/>
          <p:nvPr/>
        </p:nvGrpSpPr>
        <p:grpSpPr>
          <a:xfrm>
            <a:off x="5867400" y="3020760"/>
            <a:ext cx="7825874" cy="2262940"/>
            <a:chOff x="9704470" y="2743200"/>
            <a:chExt cx="8713204" cy="2572216"/>
          </a:xfrm>
        </p:grpSpPr>
        <p:pic>
          <p:nvPicPr>
            <p:cNvPr id="32" name="Picture 7">
              <a:extLst>
                <a:ext uri="{FF2B5EF4-FFF2-40B4-BE49-F238E27FC236}">
                  <a16:creationId xmlns:a16="http://schemas.microsoft.com/office/drawing/2014/main" id="{0C506E6F-B9AC-AD5A-63E5-6E278DC06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04470" y="2743200"/>
              <a:ext cx="8713204" cy="2572216"/>
            </a:xfrm>
            <a:prstGeom prst="rect">
              <a:avLst/>
            </a:prstGeom>
          </p:spPr>
        </p:pic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E5216507-1CCA-EFBE-C028-60DFABEA39FA}"/>
                </a:ext>
              </a:extLst>
            </p:cNvPr>
            <p:cNvSpPr txBox="1"/>
            <p:nvPr/>
          </p:nvSpPr>
          <p:spPr>
            <a:xfrm>
              <a:off x="10708272" y="3238500"/>
              <a:ext cx="7225666" cy="147001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en-US" sz="3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akgyoansim Allimjang TTF R"/>
                  <a:ea typeface="Hakgyoansim Allimjang TTF R"/>
                </a:rPr>
                <a:t>To provide the place for double majors to interact each other</a:t>
              </a:r>
              <a:endParaRPr lang="en-US" sz="30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Allimjang TTF R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23F4131-63B6-32A1-9AAE-50E5A0950441}"/>
              </a:ext>
            </a:extLst>
          </p:cNvPr>
          <p:cNvGrpSpPr/>
          <p:nvPr/>
        </p:nvGrpSpPr>
        <p:grpSpPr>
          <a:xfrm>
            <a:off x="5867400" y="5619750"/>
            <a:ext cx="7825874" cy="2495550"/>
            <a:chOff x="9704470" y="2743200"/>
            <a:chExt cx="8713204" cy="2572216"/>
          </a:xfrm>
        </p:grpSpPr>
        <p:pic>
          <p:nvPicPr>
            <p:cNvPr id="35" name="Picture 7">
              <a:extLst>
                <a:ext uri="{FF2B5EF4-FFF2-40B4-BE49-F238E27FC236}">
                  <a16:creationId xmlns:a16="http://schemas.microsoft.com/office/drawing/2014/main" id="{0665013F-EC95-1640-08D6-5FD28B629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04470" y="2743200"/>
              <a:ext cx="8713204" cy="2572216"/>
            </a:xfrm>
            <a:prstGeom prst="rect">
              <a:avLst/>
            </a:prstGeom>
          </p:spPr>
        </p:pic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85723A16-351A-4938-782C-B513732E9414}"/>
                </a:ext>
              </a:extLst>
            </p:cNvPr>
            <p:cNvSpPr txBox="1"/>
            <p:nvPr/>
          </p:nvSpPr>
          <p:spPr>
            <a:xfrm>
              <a:off x="10708272" y="3238500"/>
              <a:ext cx="7225666" cy="147001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en-US" sz="3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akgyoansim Allimjang TTF R"/>
                  <a:ea typeface="Hakgyoansim Allimjang TTF R"/>
                </a:rPr>
                <a:t>To provide the place where double majors can find information easily </a:t>
              </a:r>
              <a:endParaRPr lang="en-US" sz="30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Allimjang TTF R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A4A42CE-5ACD-B797-5D5C-BF86F7AA7A30}"/>
              </a:ext>
            </a:extLst>
          </p:cNvPr>
          <p:cNvGrpSpPr/>
          <p:nvPr/>
        </p:nvGrpSpPr>
        <p:grpSpPr>
          <a:xfrm>
            <a:off x="2699083" y="4457700"/>
            <a:ext cx="2711117" cy="3138237"/>
            <a:chOff x="3316704" y="4443663"/>
            <a:chExt cx="2711117" cy="3138237"/>
          </a:xfrm>
        </p:grpSpPr>
        <p:sp>
          <p:nvSpPr>
            <p:cNvPr id="14" name="TextBox 14"/>
            <p:cNvSpPr txBox="1"/>
            <p:nvPr/>
          </p:nvSpPr>
          <p:spPr>
            <a:xfrm>
              <a:off x="3316704" y="5747286"/>
              <a:ext cx="2711117" cy="183461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3600" b="0" i="0" u="none" strike="noStrike" spc="200" dirty="0">
                  <a:solidFill>
                    <a:srgbClr val="000000"/>
                  </a:solidFill>
                  <a:latin typeface="Hakgyoansim Allimjang TTF B" panose="020B0600000101010101" charset="-127"/>
                  <a:ea typeface="Hakgyoansim Allimjang TTF B" panose="020B0600000101010101" charset="-127"/>
                </a:rPr>
                <a:t>SKKU-DM</a:t>
              </a:r>
              <a:endParaRPr lang="ko-KR" sz="3600" b="0" i="0" u="none" strike="noStrike" spc="200" dirty="0">
                <a:solidFill>
                  <a:srgbClr val="000000"/>
                </a:solidFill>
                <a:latin typeface="Hakgyoansim Allimjang TTF B" panose="020B0600000101010101" charset="-127"/>
                <a:ea typeface="Hakgyoansim Allimjang TTF B" panose="020B0600000101010101" charset="-127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2EC3BC6-C6AB-A55D-CAEC-E238ACEEBA1D}"/>
                </a:ext>
              </a:extLst>
            </p:cNvPr>
            <p:cNvSpPr/>
            <p:nvPr/>
          </p:nvSpPr>
          <p:spPr>
            <a:xfrm>
              <a:off x="3729788" y="4443663"/>
              <a:ext cx="1884948" cy="1764500"/>
            </a:xfrm>
            <a:prstGeom prst="roundRect">
              <a:avLst/>
            </a:prstGeom>
            <a:blipFill>
              <a:blip r:embed="rId8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14">
            <a:extLst>
              <a:ext uri="{FF2B5EF4-FFF2-40B4-BE49-F238E27FC236}">
                <a16:creationId xmlns:a16="http://schemas.microsoft.com/office/drawing/2014/main" id="{995DCD88-1FD7-C156-50A3-F72BB54B35AE}"/>
              </a:ext>
            </a:extLst>
          </p:cNvPr>
          <p:cNvSpPr txBox="1"/>
          <p:nvPr/>
        </p:nvSpPr>
        <p:spPr>
          <a:xfrm>
            <a:off x="13801558" y="3393358"/>
            <a:ext cx="4191000" cy="151774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spc="200" dirty="0">
                <a:solidFill>
                  <a:srgbClr val="C0504D"/>
                </a:solidFill>
                <a:latin typeface="Hakgyoansim Allimjang TTF B" panose="020B0600000101010101" charset="-127"/>
                <a:ea typeface="Hakgyoansim Allimjang TTF B" panose="020B0600000101010101" charset="-127"/>
              </a:rPr>
              <a:t>DM</a:t>
            </a:r>
            <a:br>
              <a:rPr kumimoji="0" lang="en-US" altLang="ko-KR" sz="4000" b="0" i="0" u="none" strike="noStrike" kern="1200" cap="none" spc="20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Hakgyoansim Allimjang TTF B" panose="020B0600000101010101" charset="-127"/>
                <a:ea typeface="Hakgyoansim Allimjang TTF B" panose="020B0600000101010101" charset="-127"/>
              </a:rPr>
            </a:br>
            <a:r>
              <a:rPr kumimoji="0" lang="en-US" altLang="ko-KR" sz="4000" b="0" i="0" u="none" strike="noStrike" kern="1200" cap="none" spc="20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Hakgyoansim Allimjang TTF B" panose="020B0600000101010101" charset="-127"/>
                <a:ea typeface="Hakgyoansim Allimjang TTF B" panose="020B0600000101010101" charset="-127"/>
              </a:rPr>
              <a:t>Square</a:t>
            </a: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78AF9613-D302-11E9-1B82-55C99864295C}"/>
              </a:ext>
            </a:extLst>
          </p:cNvPr>
          <p:cNvSpPr txBox="1"/>
          <p:nvPr/>
        </p:nvSpPr>
        <p:spPr>
          <a:xfrm>
            <a:off x="13926952" y="6108653"/>
            <a:ext cx="4033522" cy="151774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just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20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Hakgyoansim Allimjang TTF B" panose="020B0600000101010101" charset="-127"/>
                <a:ea typeface="Hakgyoansim Allimjang TTF B" panose="020B0600000101010101" charset="-127"/>
                <a:cs typeface="+mn-cs"/>
              </a:rPr>
              <a:t>Bulletin Boar</a:t>
            </a:r>
            <a:r>
              <a:rPr lang="en-US" altLang="ko-KR" sz="4000" spc="200" dirty="0">
                <a:solidFill>
                  <a:srgbClr val="C0504D"/>
                </a:solidFill>
                <a:latin typeface="Hakgyoansim Allimjang TTF B" panose="020B0600000101010101" charset="-127"/>
                <a:ea typeface="Hakgyoansim Allimjang TTF B" panose="020B0600000101010101" charset="-127"/>
              </a:rPr>
              <a:t>d</a:t>
            </a:r>
            <a:endParaRPr kumimoji="0" lang="en-US" altLang="ko-KR" sz="4000" b="0" i="0" u="none" strike="noStrike" kern="1200" cap="none" spc="200" normalizeH="0" baseline="0" noProof="0" dirty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Hakgyoansim Allimjang TTF B" panose="020B0600000101010101" charset="-127"/>
              <a:ea typeface="Hakgyoansim Allimjang TTF B" panose="020B060000010101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6654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59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0432" y="765095"/>
            <a:ext cx="16306800" cy="995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03700" y="419100"/>
            <a:ext cx="546100" cy="88900"/>
          </a:xfrm>
          <a:prstGeom prst="rect">
            <a:avLst/>
          </a:prstGeom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5E685263-7E2F-189E-8275-F4D88FE6ACD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5041900" y="5552995"/>
            <a:ext cx="10858500" cy="12700"/>
          </a:xfrm>
          <a:prstGeom prst="rect">
            <a:avLst/>
          </a:prstGeom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F0E432B6-7BAC-3F96-A3CA-1E897F5724D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 rot="5400000">
            <a:off x="4597400" y="5476795"/>
            <a:ext cx="952500" cy="12700"/>
          </a:xfrm>
          <a:prstGeom prst="rect">
            <a:avLst/>
          </a:prstGeom>
        </p:spPr>
      </p:pic>
      <p:sp>
        <p:nvSpPr>
          <p:cNvPr id="17" name="TextBox 9">
            <a:extLst>
              <a:ext uri="{FF2B5EF4-FFF2-40B4-BE49-F238E27FC236}">
                <a16:creationId xmlns:a16="http://schemas.microsoft.com/office/drawing/2014/main" id="{A605356E-E11E-D5DA-AF49-F24A42B33B67}"/>
              </a:ext>
            </a:extLst>
          </p:cNvPr>
          <p:cNvSpPr txBox="1"/>
          <p:nvPr/>
        </p:nvSpPr>
        <p:spPr>
          <a:xfrm>
            <a:off x="4076700" y="6276895"/>
            <a:ext cx="1968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600" b="1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WEEK 1 - 4</a:t>
            </a:r>
            <a:endParaRPr lang="ko-KR" sz="2600" b="1" i="0" u="none" strike="noStrike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BE9260F8-8281-19E2-A9F1-1FFAF26B0104}"/>
              </a:ext>
            </a:extLst>
          </p:cNvPr>
          <p:cNvSpPr txBox="1"/>
          <p:nvPr/>
        </p:nvSpPr>
        <p:spPr>
          <a:xfrm>
            <a:off x="3619500" y="6873795"/>
            <a:ext cx="2895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b="1" i="0" u="none" strike="noStrike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함초롬돋움" panose="020B0604000101010101" pitchFamily="50" charset="-127"/>
              </a:rPr>
              <a:t>Project Topic Refinement and Proposal Writing</a:t>
            </a:r>
          </a:p>
        </p:txBody>
      </p:sp>
      <p:pic>
        <p:nvPicPr>
          <p:cNvPr id="19" name="Picture 11">
            <a:extLst>
              <a:ext uri="{FF2B5EF4-FFF2-40B4-BE49-F238E27FC236}">
                <a16:creationId xmlns:a16="http://schemas.microsoft.com/office/drawing/2014/main" id="{54419A3C-A31F-2A01-13DD-F165B3C8971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 rot="5400000">
            <a:off x="8191500" y="5476795"/>
            <a:ext cx="952500" cy="12700"/>
          </a:xfrm>
          <a:prstGeom prst="rect">
            <a:avLst/>
          </a:prstGeom>
        </p:spPr>
      </p:pic>
      <p:sp>
        <p:nvSpPr>
          <p:cNvPr id="20" name="TextBox 12">
            <a:extLst>
              <a:ext uri="{FF2B5EF4-FFF2-40B4-BE49-F238E27FC236}">
                <a16:creationId xmlns:a16="http://schemas.microsoft.com/office/drawing/2014/main" id="{F2091839-C0F6-604D-4EF9-C2004D09D33E}"/>
              </a:ext>
            </a:extLst>
          </p:cNvPr>
          <p:cNvSpPr txBox="1"/>
          <p:nvPr/>
        </p:nvSpPr>
        <p:spPr>
          <a:xfrm>
            <a:off x="7683500" y="6276895"/>
            <a:ext cx="1968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600" b="1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WEEK 5 - 11</a:t>
            </a:r>
            <a:endParaRPr lang="ko-KR" sz="2600" b="1" i="0" u="none" strike="noStrike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0A50FB2F-28BA-949B-C072-54DF70FBAB62}"/>
              </a:ext>
            </a:extLst>
          </p:cNvPr>
          <p:cNvSpPr txBox="1"/>
          <p:nvPr/>
        </p:nvSpPr>
        <p:spPr>
          <a:xfrm>
            <a:off x="7213600" y="7019844"/>
            <a:ext cx="2895600" cy="106045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b="1" i="0" u="none" strike="noStrike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함초롬돋움" panose="020B0604000101010101" pitchFamily="50" charset="-127"/>
              </a:rPr>
              <a:t>Application Development and </a:t>
            </a:r>
            <a:r>
              <a:rPr lang="en-US" altLang="ko-KR" b="1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함초롬돋움" panose="020B0604000101010101" pitchFamily="50" charset="-127"/>
              </a:rPr>
              <a:t>Infrastructure </a:t>
            </a:r>
            <a:r>
              <a:rPr lang="en-US" altLang="ko-KR" b="1" i="0" u="none" strike="noStrike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함초롬돋움" panose="020B0604000101010101" pitchFamily="50" charset="-127"/>
              </a:rPr>
              <a:t>Deployment</a:t>
            </a:r>
          </a:p>
          <a:p>
            <a:pPr lvl="0" algn="ctr">
              <a:lnSpc>
                <a:spcPct val="132800"/>
              </a:lnSpc>
            </a:pPr>
            <a:endParaRPr lang="en-US" altLang="ko-KR" b="1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함초롬돋움" panose="020B0604000101010101" pitchFamily="50" charset="-127"/>
            </a:endParaRPr>
          </a:p>
        </p:txBody>
      </p:sp>
      <p:pic>
        <p:nvPicPr>
          <p:cNvPr id="22" name="Picture 14">
            <a:extLst>
              <a:ext uri="{FF2B5EF4-FFF2-40B4-BE49-F238E27FC236}">
                <a16:creationId xmlns:a16="http://schemas.microsoft.com/office/drawing/2014/main" id="{154A2BB9-8D38-8D0A-8585-76F789C51E76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 rot="5400000">
            <a:off x="11801593" y="5588171"/>
            <a:ext cx="952500" cy="12700"/>
          </a:xfrm>
          <a:prstGeom prst="rect">
            <a:avLst/>
          </a:prstGeom>
        </p:spPr>
      </p:pic>
      <p:sp>
        <p:nvSpPr>
          <p:cNvPr id="23" name="TextBox 15">
            <a:extLst>
              <a:ext uri="{FF2B5EF4-FFF2-40B4-BE49-F238E27FC236}">
                <a16:creationId xmlns:a16="http://schemas.microsoft.com/office/drawing/2014/main" id="{F3C53ECF-8C58-B12A-B08C-43ACB8C9C241}"/>
              </a:ext>
            </a:extLst>
          </p:cNvPr>
          <p:cNvSpPr txBox="1"/>
          <p:nvPr/>
        </p:nvSpPr>
        <p:spPr>
          <a:xfrm>
            <a:off x="11211043" y="6223000"/>
            <a:ext cx="2133600" cy="44759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WEEK 12-13</a:t>
            </a:r>
            <a:endParaRPr lang="ko-KR" sz="2600" b="1" i="0" u="none" strike="noStrike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4" name="TextBox 16">
            <a:extLst>
              <a:ext uri="{FF2B5EF4-FFF2-40B4-BE49-F238E27FC236}">
                <a16:creationId xmlns:a16="http://schemas.microsoft.com/office/drawing/2014/main" id="{B3BBB8B3-9959-B03B-F560-BF1501EE455D}"/>
              </a:ext>
            </a:extLst>
          </p:cNvPr>
          <p:cNvSpPr txBox="1"/>
          <p:nvPr/>
        </p:nvSpPr>
        <p:spPr>
          <a:xfrm>
            <a:off x="10807700" y="6873795"/>
            <a:ext cx="2895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b="1" i="0" u="none" strike="noStrike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함초롬돋움" panose="020B0604000101010101" pitchFamily="50" charset="-127"/>
              </a:rPr>
              <a:t>Frontend, Backend Integration &amp; Testing</a:t>
            </a:r>
            <a:endParaRPr lang="en-US" b="1" i="0" u="none" strike="noStrike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함초롬돋움" panose="020B0604000101010101" pitchFamily="50" charset="-127"/>
            </a:endParaRPr>
          </a:p>
        </p:txBody>
      </p:sp>
      <p:pic>
        <p:nvPicPr>
          <p:cNvPr id="25" name="Picture 17">
            <a:extLst>
              <a:ext uri="{FF2B5EF4-FFF2-40B4-BE49-F238E27FC236}">
                <a16:creationId xmlns:a16="http://schemas.microsoft.com/office/drawing/2014/main" id="{3BB4B718-52D2-A8F4-F11C-87E3B6A9EE3C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 rot="5400000">
            <a:off x="15392400" y="5476795"/>
            <a:ext cx="952500" cy="12700"/>
          </a:xfrm>
          <a:prstGeom prst="rect">
            <a:avLst/>
          </a:prstGeom>
        </p:spPr>
      </p:pic>
      <p:sp>
        <p:nvSpPr>
          <p:cNvPr id="26" name="TextBox 18">
            <a:extLst>
              <a:ext uri="{FF2B5EF4-FFF2-40B4-BE49-F238E27FC236}">
                <a16:creationId xmlns:a16="http://schemas.microsoft.com/office/drawing/2014/main" id="{0471691B-958F-0DB1-D2FD-0894FBB49102}"/>
              </a:ext>
            </a:extLst>
          </p:cNvPr>
          <p:cNvSpPr txBox="1"/>
          <p:nvPr/>
        </p:nvSpPr>
        <p:spPr>
          <a:xfrm>
            <a:off x="15062200" y="6276895"/>
            <a:ext cx="1968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WEEK 14</a:t>
            </a:r>
            <a:endParaRPr lang="ko-KR" sz="2600" b="1" i="0" u="none" strike="noStrike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7" name="TextBox 19">
            <a:extLst>
              <a:ext uri="{FF2B5EF4-FFF2-40B4-BE49-F238E27FC236}">
                <a16:creationId xmlns:a16="http://schemas.microsoft.com/office/drawing/2014/main" id="{317E7194-EA55-B715-7388-C6FB2A0200CB}"/>
              </a:ext>
            </a:extLst>
          </p:cNvPr>
          <p:cNvSpPr txBox="1"/>
          <p:nvPr/>
        </p:nvSpPr>
        <p:spPr>
          <a:xfrm>
            <a:off x="14363700" y="6991190"/>
            <a:ext cx="3263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b="1" i="0" u="none" strike="noStrike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함초롬돋움" panose="020B0604000101010101" pitchFamily="50" charset="-127"/>
              </a:rPr>
              <a:t>Final Application Development, Debuging and Preparing Final Presentation</a:t>
            </a:r>
            <a:endParaRPr lang="en-US" b="1" i="0" u="none" strike="noStrike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함초롬돋움" panose="020B0604000101010101" pitchFamily="50" charset="-127"/>
            </a:endParaRPr>
          </a:p>
        </p:txBody>
      </p:sp>
      <p:pic>
        <p:nvPicPr>
          <p:cNvPr id="28" name="Picture 21">
            <a:extLst>
              <a:ext uri="{FF2B5EF4-FFF2-40B4-BE49-F238E27FC236}">
                <a16:creationId xmlns:a16="http://schemas.microsoft.com/office/drawing/2014/main" id="{EEF91466-7A9D-107B-3D38-7DCE04EA23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1500" y="3749595"/>
            <a:ext cx="1384300" cy="1384300"/>
          </a:xfrm>
          <a:prstGeom prst="rect">
            <a:avLst/>
          </a:prstGeom>
        </p:spPr>
      </p:pic>
      <p:pic>
        <p:nvPicPr>
          <p:cNvPr id="29" name="Picture 22">
            <a:extLst>
              <a:ext uri="{FF2B5EF4-FFF2-40B4-BE49-F238E27FC236}">
                <a16:creationId xmlns:a16="http://schemas.microsoft.com/office/drawing/2014/main" id="{54AECED5-BD3A-CF85-887E-A4092845CF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700000">
            <a:off x="4394200" y="3749595"/>
            <a:ext cx="1358900" cy="1358900"/>
          </a:xfrm>
          <a:prstGeom prst="rect">
            <a:avLst/>
          </a:prstGeom>
        </p:spPr>
      </p:pic>
      <p:pic>
        <p:nvPicPr>
          <p:cNvPr id="30" name="Picture 23">
            <a:extLst>
              <a:ext uri="{FF2B5EF4-FFF2-40B4-BE49-F238E27FC236}">
                <a16:creationId xmlns:a16="http://schemas.microsoft.com/office/drawing/2014/main" id="{381D2751-D4E5-576F-F5CB-BC43616FCB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35500" y="4016295"/>
            <a:ext cx="850900" cy="863600"/>
          </a:xfrm>
          <a:prstGeom prst="rect">
            <a:avLst/>
          </a:prstGeom>
        </p:spPr>
      </p:pic>
      <p:pic>
        <p:nvPicPr>
          <p:cNvPr id="31" name="Picture 25">
            <a:extLst>
              <a:ext uri="{FF2B5EF4-FFF2-40B4-BE49-F238E27FC236}">
                <a16:creationId xmlns:a16="http://schemas.microsoft.com/office/drawing/2014/main" id="{4780B653-9915-D190-A7B1-233F040DF1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5600" y="3749595"/>
            <a:ext cx="1384300" cy="1384300"/>
          </a:xfrm>
          <a:prstGeom prst="rect">
            <a:avLst/>
          </a:prstGeom>
        </p:spPr>
      </p:pic>
      <p:pic>
        <p:nvPicPr>
          <p:cNvPr id="32" name="Picture 26">
            <a:extLst>
              <a:ext uri="{FF2B5EF4-FFF2-40B4-BE49-F238E27FC236}">
                <a16:creationId xmlns:a16="http://schemas.microsoft.com/office/drawing/2014/main" id="{ECCFD7F3-7712-B465-C57D-144D59DC68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700000">
            <a:off x="7988300" y="3749595"/>
            <a:ext cx="1358900" cy="1358900"/>
          </a:xfrm>
          <a:prstGeom prst="rect">
            <a:avLst/>
          </a:prstGeom>
        </p:spPr>
      </p:pic>
      <p:pic>
        <p:nvPicPr>
          <p:cNvPr id="33" name="Picture 28">
            <a:extLst>
              <a:ext uri="{FF2B5EF4-FFF2-40B4-BE49-F238E27FC236}">
                <a16:creationId xmlns:a16="http://schemas.microsoft.com/office/drawing/2014/main" id="{3903FC33-D662-0B81-DF0C-97DF04AFAF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69700" y="3749595"/>
            <a:ext cx="1384300" cy="1384300"/>
          </a:xfrm>
          <a:prstGeom prst="rect">
            <a:avLst/>
          </a:prstGeom>
        </p:spPr>
      </p:pic>
      <p:pic>
        <p:nvPicPr>
          <p:cNvPr id="34" name="Picture 29">
            <a:extLst>
              <a:ext uri="{FF2B5EF4-FFF2-40B4-BE49-F238E27FC236}">
                <a16:creationId xmlns:a16="http://schemas.microsoft.com/office/drawing/2014/main" id="{AEF32661-66FA-4750-FA20-423D35553E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700000">
            <a:off x="11582400" y="3749595"/>
            <a:ext cx="1358900" cy="1358900"/>
          </a:xfrm>
          <a:prstGeom prst="rect">
            <a:avLst/>
          </a:prstGeom>
        </p:spPr>
      </p:pic>
      <p:pic>
        <p:nvPicPr>
          <p:cNvPr id="35" name="Picture 31">
            <a:extLst>
              <a:ext uri="{FF2B5EF4-FFF2-40B4-BE49-F238E27FC236}">
                <a16:creationId xmlns:a16="http://schemas.microsoft.com/office/drawing/2014/main" id="{A9F2B7C9-13FA-A0EF-04D7-298AE1B5BF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76500" y="3749595"/>
            <a:ext cx="1384300" cy="1384300"/>
          </a:xfrm>
          <a:prstGeom prst="rect">
            <a:avLst/>
          </a:prstGeom>
        </p:spPr>
      </p:pic>
      <p:pic>
        <p:nvPicPr>
          <p:cNvPr id="36" name="Picture 32">
            <a:extLst>
              <a:ext uri="{FF2B5EF4-FFF2-40B4-BE49-F238E27FC236}">
                <a16:creationId xmlns:a16="http://schemas.microsoft.com/office/drawing/2014/main" id="{5E593183-BAC4-6918-2B03-06896A5335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700000">
            <a:off x="15176500" y="3749595"/>
            <a:ext cx="1358900" cy="1358900"/>
          </a:xfrm>
          <a:prstGeom prst="rect">
            <a:avLst/>
          </a:prstGeom>
        </p:spPr>
      </p:pic>
      <p:pic>
        <p:nvPicPr>
          <p:cNvPr id="37" name="Picture 33">
            <a:extLst>
              <a:ext uri="{FF2B5EF4-FFF2-40B4-BE49-F238E27FC236}">
                <a16:creationId xmlns:a16="http://schemas.microsoft.com/office/drawing/2014/main" id="{28607F93-327A-FB93-BE2A-E76136E0E9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42300" y="4016295"/>
            <a:ext cx="850900" cy="863600"/>
          </a:xfrm>
          <a:prstGeom prst="rect">
            <a:avLst/>
          </a:prstGeom>
        </p:spPr>
      </p:pic>
      <p:pic>
        <p:nvPicPr>
          <p:cNvPr id="38" name="Picture 34">
            <a:extLst>
              <a:ext uri="{FF2B5EF4-FFF2-40B4-BE49-F238E27FC236}">
                <a16:creationId xmlns:a16="http://schemas.microsoft.com/office/drawing/2014/main" id="{E3CC2DDD-213C-7C70-959C-6562F79044C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36400" y="4016295"/>
            <a:ext cx="863600" cy="863600"/>
          </a:xfrm>
          <a:prstGeom prst="rect">
            <a:avLst/>
          </a:prstGeom>
        </p:spPr>
      </p:pic>
      <p:pic>
        <p:nvPicPr>
          <p:cNvPr id="39" name="Picture 35">
            <a:extLst>
              <a:ext uri="{FF2B5EF4-FFF2-40B4-BE49-F238E27FC236}">
                <a16:creationId xmlns:a16="http://schemas.microsoft.com/office/drawing/2014/main" id="{A5D43792-0A5B-0FD6-8C2E-F507B43BC1E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430500" y="4016295"/>
            <a:ext cx="863600" cy="863600"/>
          </a:xfrm>
          <a:prstGeom prst="rect">
            <a:avLst/>
          </a:prstGeom>
        </p:spPr>
      </p:pic>
      <p:sp>
        <p:nvSpPr>
          <p:cNvPr id="7" name="TextBox 14">
            <a:extLst>
              <a:ext uri="{FF2B5EF4-FFF2-40B4-BE49-F238E27FC236}">
                <a16:creationId xmlns:a16="http://schemas.microsoft.com/office/drawing/2014/main" id="{108A7017-A8D2-D4DB-650E-12764CF8E0BC}"/>
              </a:ext>
            </a:extLst>
          </p:cNvPr>
          <p:cNvSpPr txBox="1"/>
          <p:nvPr/>
        </p:nvSpPr>
        <p:spPr>
          <a:xfrm>
            <a:off x="3281973" y="1331462"/>
            <a:ext cx="101346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500" spc="200" dirty="0">
                <a:solidFill>
                  <a:srgbClr val="33428E"/>
                </a:solidFill>
                <a:latin typeface="Hakgyoansim Allimjang TTF B" panose="020B0600000101010101" charset="-127"/>
                <a:ea typeface="Hakgyoansim Allimjang TTF B" panose="020B0600000101010101" charset="-127"/>
              </a:rPr>
              <a:t>Timeline</a:t>
            </a:r>
            <a:endParaRPr lang="ko-KR" sz="6500" b="0" i="0" u="none" strike="noStrike" spc="200" dirty="0">
              <a:solidFill>
                <a:srgbClr val="33428E"/>
              </a:solidFill>
              <a:latin typeface="Hakgyoansim Allimjang TTF B" panose="020B0600000101010101" charset="-127"/>
              <a:ea typeface="Hakgyoansim Allimjang TTF B" panose="020B0600000101010101" charset="-127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CE48674F-E2F5-47C4-E234-15E28CAACB00}"/>
              </a:ext>
            </a:extLst>
          </p:cNvPr>
          <p:cNvSpPr txBox="1"/>
          <p:nvPr/>
        </p:nvSpPr>
        <p:spPr>
          <a:xfrm>
            <a:off x="76200" y="3212029"/>
            <a:ext cx="2362200" cy="5598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400" dirty="0">
                <a:solidFill>
                  <a:srgbClr val="33428E"/>
                </a:solidFill>
                <a:latin typeface="Pretendard SemiBold"/>
              </a:rPr>
              <a:t>Timeline &amp; Role</a:t>
            </a:r>
            <a:endParaRPr lang="en-US" sz="2400" b="0" i="0" u="none" strike="noStrike" dirty="0">
              <a:solidFill>
                <a:srgbClr val="33428E"/>
              </a:solidFill>
              <a:latin typeface="Pretendard SemiBold"/>
            </a:endParaRP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6BBE3C68-5702-CD00-3C89-FE114F3B46E5}"/>
              </a:ext>
            </a:extLst>
          </p:cNvPr>
          <p:cNvSpPr txBox="1"/>
          <p:nvPr/>
        </p:nvSpPr>
        <p:spPr>
          <a:xfrm>
            <a:off x="0" y="1497529"/>
            <a:ext cx="2362200" cy="20457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8800" b="0" i="0" u="none" strike="noStrike" dirty="0">
                <a:solidFill>
                  <a:srgbClr val="33428E"/>
                </a:solidFill>
                <a:latin typeface="Hakgyoansim Allimjang TTF R"/>
              </a:rPr>
              <a:t>02</a:t>
            </a:r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60666400-B3D0-DABB-7BE9-8EEC9AA05DBD}"/>
              </a:ext>
            </a:extLst>
          </p:cNvPr>
          <p:cNvSpPr txBox="1"/>
          <p:nvPr/>
        </p:nvSpPr>
        <p:spPr>
          <a:xfrm>
            <a:off x="381000" y="1485900"/>
            <a:ext cx="1612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b="0" i="0" u="sng" strike="noStrike" spc="200" dirty="0">
                <a:solidFill>
                  <a:srgbClr val="33428E"/>
                </a:solidFill>
                <a:latin typeface="Pretendard Bold"/>
              </a:rPr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869520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599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E92C3D-8AA4-F13A-6B31-A34FA1D73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A7E1D01-5098-E88D-EA34-422C08F6C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8E9287F-5C3D-645F-1CFF-9A577C258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C7C8793-5494-5429-FEEC-7E672D54A0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0432" y="765095"/>
            <a:ext cx="16306800" cy="9956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101716D-C401-EBA5-CB7A-2EB7B40B37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03700" y="419100"/>
            <a:ext cx="546100" cy="88900"/>
          </a:xfrm>
          <a:prstGeom prst="rect">
            <a:avLst/>
          </a:prstGeom>
        </p:spPr>
      </p:pic>
      <p:sp>
        <p:nvSpPr>
          <p:cNvPr id="7" name="TextBox 13">
            <a:extLst>
              <a:ext uri="{FF2B5EF4-FFF2-40B4-BE49-F238E27FC236}">
                <a16:creationId xmlns:a16="http://schemas.microsoft.com/office/drawing/2014/main" id="{43CDF6BA-1CBA-B0A3-2C3D-C7DE43B75004}"/>
              </a:ext>
            </a:extLst>
          </p:cNvPr>
          <p:cNvSpPr txBox="1"/>
          <p:nvPr/>
        </p:nvSpPr>
        <p:spPr>
          <a:xfrm>
            <a:off x="11914909" y="3467100"/>
            <a:ext cx="4849091" cy="141473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4800" b="1" dirty="0">
                <a:solidFill>
                  <a:srgbClr val="33428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Woojin Kwon</a:t>
            </a:r>
            <a:endParaRPr lang="en-US" sz="4800" b="1" i="0" u="none" strike="noStrike" dirty="0">
              <a:solidFill>
                <a:srgbClr val="33428E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0D350F1F-E83D-234B-B0C9-600AE640B5F0}"/>
              </a:ext>
            </a:extLst>
          </p:cNvPr>
          <p:cNvSpPr txBox="1"/>
          <p:nvPr/>
        </p:nvSpPr>
        <p:spPr>
          <a:xfrm>
            <a:off x="4343400" y="3543300"/>
            <a:ext cx="5334000" cy="128611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4800" b="1" i="0" u="none" strike="noStrike" dirty="0">
                <a:solidFill>
                  <a:srgbClr val="33428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Chae-eun Lee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4F67BC-F839-84B8-73AB-D1F3F979314C}"/>
              </a:ext>
            </a:extLst>
          </p:cNvPr>
          <p:cNvSpPr txBox="1"/>
          <p:nvPr/>
        </p:nvSpPr>
        <p:spPr>
          <a:xfrm>
            <a:off x="4038600" y="5006895"/>
            <a:ext cx="6324600" cy="4264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800" b="1" dirty="0">
                <a:latin typeface="+mj-ea"/>
                <a:ea typeface="+mj-ea"/>
              </a:rPr>
              <a:t>Implemented Sign-up and</a:t>
            </a:r>
            <a:br>
              <a:rPr kumimoji="1" lang="en-US" altLang="ko-KR" sz="2800" b="1" dirty="0">
                <a:latin typeface="+mj-ea"/>
                <a:ea typeface="+mj-ea"/>
              </a:rPr>
            </a:br>
            <a:r>
              <a:rPr kumimoji="1" lang="en-US" altLang="ko-KR" sz="2800" b="1" dirty="0">
                <a:latin typeface="+mj-ea"/>
                <a:ea typeface="+mj-ea"/>
              </a:rPr>
              <a:t>login pages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sz="2800" b="1" dirty="0">
                <a:solidFill>
                  <a:srgbClr val="0E0E0E"/>
                </a:solidFill>
                <a:effectLst/>
                <a:latin typeface="+mj-ea"/>
                <a:ea typeface="+mj-ea"/>
              </a:rPr>
              <a:t>Developed DM and Square pages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sz="2800" b="1" dirty="0">
                <a:solidFill>
                  <a:srgbClr val="0E0E0E"/>
                </a:solidFill>
                <a:effectLst/>
                <a:latin typeface="+mj-ea"/>
                <a:ea typeface="+mj-ea"/>
              </a:rPr>
              <a:t>Created profile page</a:t>
            </a:r>
            <a:endParaRPr kumimoji="1" lang="en-US" altLang="ko-KR" sz="2800" b="1" dirty="0">
              <a:latin typeface="+mj-ea"/>
              <a:ea typeface="+mj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ko-KR" altLang="en-US" sz="2800" b="1" dirty="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E0677A-7144-AC04-15DC-6E7B19D0CFF0}"/>
              </a:ext>
            </a:extLst>
          </p:cNvPr>
          <p:cNvSpPr txBox="1"/>
          <p:nvPr/>
        </p:nvSpPr>
        <p:spPr>
          <a:xfrm>
            <a:off x="11398011" y="5006895"/>
            <a:ext cx="6324600" cy="3402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800" b="1">
                <a:latin typeface="+mj-ea"/>
                <a:ea typeface="+mj-ea"/>
              </a:rPr>
              <a:t>Implemented Tag-based search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sz="2800" b="1">
                <a:solidFill>
                  <a:srgbClr val="0E0E0E"/>
                </a:solidFill>
                <a:effectLst/>
                <a:latin typeface="+mj-ea"/>
                <a:ea typeface="+mj-ea"/>
              </a:rPr>
              <a:t>Developed bulletin board pages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" altLang="ko-KR" sz="2800" b="1">
                <a:solidFill>
                  <a:srgbClr val="0E0E0E"/>
                </a:solidFill>
                <a:latin typeface="+mj-ea"/>
                <a:ea typeface="+mj-ea"/>
              </a:rPr>
              <a:t>Built CRUD functionality for Posts</a:t>
            </a:r>
            <a:endParaRPr kumimoji="1" lang="en-US" altLang="ko-KR" sz="2800" b="1">
              <a:latin typeface="+mj-ea"/>
              <a:ea typeface="+mj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ko-KR" altLang="en-US" sz="2800" b="1">
              <a:latin typeface="+mj-ea"/>
              <a:ea typeface="+mj-ea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3061F281-0BA6-BF22-59A2-535317AFD58F}"/>
              </a:ext>
            </a:extLst>
          </p:cNvPr>
          <p:cNvSpPr txBox="1"/>
          <p:nvPr/>
        </p:nvSpPr>
        <p:spPr>
          <a:xfrm>
            <a:off x="3372004" y="1441450"/>
            <a:ext cx="101346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500" spc="200" dirty="0">
                <a:solidFill>
                  <a:srgbClr val="33428E"/>
                </a:solidFill>
                <a:latin typeface="Hakgyoansim Allimjang TTF B" panose="020B0600000101010101" charset="-127"/>
                <a:ea typeface="Hakgyoansim Allimjang TTF B" panose="020B0600000101010101" charset="-127"/>
              </a:rPr>
              <a:t>Roles - Frontend</a:t>
            </a:r>
            <a:endParaRPr lang="ko-KR" sz="6500" b="0" i="0" u="none" strike="noStrike" spc="200" dirty="0">
              <a:solidFill>
                <a:srgbClr val="33428E"/>
              </a:solidFill>
              <a:latin typeface="Hakgyoansim Allimjang TTF B" panose="020B0600000101010101" charset="-127"/>
              <a:ea typeface="Hakgyoansim Allimjang TTF B" panose="020B0600000101010101" charset="-127"/>
            </a:endParaRP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5E0ADB3A-D996-455B-E1A1-5D6F33D787E6}"/>
              </a:ext>
            </a:extLst>
          </p:cNvPr>
          <p:cNvSpPr txBox="1"/>
          <p:nvPr/>
        </p:nvSpPr>
        <p:spPr>
          <a:xfrm>
            <a:off x="76200" y="3212029"/>
            <a:ext cx="2362200" cy="5598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400" dirty="0">
                <a:solidFill>
                  <a:srgbClr val="33428E"/>
                </a:solidFill>
                <a:latin typeface="Pretendard SemiBold"/>
              </a:rPr>
              <a:t>Timeline &amp; Role</a:t>
            </a:r>
            <a:endParaRPr lang="en-US" sz="2400" b="0" i="0" u="none" strike="noStrike" dirty="0">
              <a:solidFill>
                <a:srgbClr val="33428E"/>
              </a:solidFill>
              <a:latin typeface="Pretendard SemiBold"/>
            </a:endParaRPr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6F3B83A1-7C39-8EAA-8A53-E7DF278FA335}"/>
              </a:ext>
            </a:extLst>
          </p:cNvPr>
          <p:cNvSpPr txBox="1"/>
          <p:nvPr/>
        </p:nvSpPr>
        <p:spPr>
          <a:xfrm>
            <a:off x="0" y="1497529"/>
            <a:ext cx="2362200" cy="20457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8800" b="0" i="0" u="none" strike="noStrike" dirty="0">
                <a:solidFill>
                  <a:srgbClr val="33428E"/>
                </a:solidFill>
                <a:latin typeface="Hakgyoansim Allimjang TTF R"/>
              </a:rPr>
              <a:t>02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C34112C4-D04A-7E13-7E75-945209C0D532}"/>
              </a:ext>
            </a:extLst>
          </p:cNvPr>
          <p:cNvSpPr txBox="1"/>
          <p:nvPr/>
        </p:nvSpPr>
        <p:spPr>
          <a:xfrm>
            <a:off x="381000" y="1485900"/>
            <a:ext cx="1612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b="0" i="0" u="sng" strike="noStrike" spc="200" dirty="0">
                <a:solidFill>
                  <a:srgbClr val="33428E"/>
                </a:solidFill>
                <a:latin typeface="Pretendard Bold"/>
              </a:rPr>
              <a:t>CHAPTER</a:t>
            </a:r>
          </a:p>
        </p:txBody>
      </p:sp>
      <p:pic>
        <p:nvPicPr>
          <p:cNvPr id="19" name="그래픽 18" descr="남자 옆모습 윤곽선">
            <a:extLst>
              <a:ext uri="{FF2B5EF4-FFF2-40B4-BE49-F238E27FC236}">
                <a16:creationId xmlns:a16="http://schemas.microsoft.com/office/drawing/2014/main" id="{B503FF40-9EF2-AF26-F32B-495120DD4A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06374" y="3729159"/>
            <a:ext cx="914400" cy="914400"/>
          </a:xfrm>
          <a:prstGeom prst="rect">
            <a:avLst/>
          </a:prstGeom>
        </p:spPr>
      </p:pic>
      <p:pic>
        <p:nvPicPr>
          <p:cNvPr id="21" name="그래픽 20" descr="여성 프로필 윤곽선">
            <a:extLst>
              <a:ext uri="{FF2B5EF4-FFF2-40B4-BE49-F238E27FC236}">
                <a16:creationId xmlns:a16="http://schemas.microsoft.com/office/drawing/2014/main" id="{8C3EF574-8400-C7CD-7F3C-F677E77E6A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38600" y="372915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595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599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4B4040-8D86-343A-B828-3CC78B5F7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D7D4382-0BB1-79C3-6A76-4E888243A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0F6C2FD-B609-8743-0A67-BF5097506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CB97F0A-BB9B-D2C1-2DB7-92F740B04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0432" y="765095"/>
            <a:ext cx="16306800" cy="9956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DB0207B-17EF-B443-F087-FBA478F1C4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03700" y="419100"/>
            <a:ext cx="546100" cy="88900"/>
          </a:xfrm>
          <a:prstGeom prst="rect">
            <a:avLst/>
          </a:prstGeom>
        </p:spPr>
      </p:pic>
      <p:sp>
        <p:nvSpPr>
          <p:cNvPr id="7" name="TextBox 13">
            <a:extLst>
              <a:ext uri="{FF2B5EF4-FFF2-40B4-BE49-F238E27FC236}">
                <a16:creationId xmlns:a16="http://schemas.microsoft.com/office/drawing/2014/main" id="{16D0405A-DC1D-C37A-8D04-E78FB1F85B94}"/>
              </a:ext>
            </a:extLst>
          </p:cNvPr>
          <p:cNvSpPr txBox="1"/>
          <p:nvPr/>
        </p:nvSpPr>
        <p:spPr>
          <a:xfrm>
            <a:off x="11678284" y="3669977"/>
            <a:ext cx="5334000" cy="128611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4800" b="1" dirty="0">
                <a:solidFill>
                  <a:srgbClr val="33428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Jaehyeon Kim</a:t>
            </a:r>
            <a:endParaRPr lang="en-US" sz="4800" b="1" i="0" u="none" strike="noStrike" dirty="0">
              <a:solidFill>
                <a:srgbClr val="33428E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74174A9C-4F6D-25CD-5247-97913DB7B4F5}"/>
              </a:ext>
            </a:extLst>
          </p:cNvPr>
          <p:cNvSpPr txBox="1"/>
          <p:nvPr/>
        </p:nvSpPr>
        <p:spPr>
          <a:xfrm>
            <a:off x="3853543" y="3619177"/>
            <a:ext cx="5334000" cy="128611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4800" b="1" i="0" u="none" strike="noStrike" dirty="0">
                <a:solidFill>
                  <a:srgbClr val="33428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Jisoo Park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C49313-E2D9-1B47-EDE8-98237373349E}"/>
              </a:ext>
            </a:extLst>
          </p:cNvPr>
          <p:cNvSpPr txBox="1"/>
          <p:nvPr/>
        </p:nvSpPr>
        <p:spPr>
          <a:xfrm>
            <a:off x="4038600" y="5006895"/>
            <a:ext cx="6324600" cy="4264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800" b="1">
                <a:latin typeface="+mj-ea"/>
                <a:ea typeface="+mj-ea"/>
              </a:rPr>
              <a:t>Implemented email verification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sz="2800" b="1">
                <a:solidFill>
                  <a:srgbClr val="0E0E0E"/>
                </a:solidFill>
                <a:effectLst/>
                <a:latin typeface="+mj-ea"/>
                <a:ea typeface="+mj-ea"/>
              </a:rPr>
              <a:t>Developed Chatting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sz="2800" b="1">
                <a:solidFill>
                  <a:srgbClr val="0E0E0E"/>
                </a:solidFill>
                <a:effectLst/>
                <a:latin typeface="+mj-ea"/>
                <a:ea typeface="+mj-ea"/>
              </a:rPr>
              <a:t>Created User APIs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" altLang="ko-KR" sz="2800" b="1">
                <a:solidFill>
                  <a:srgbClr val="0E0E0E"/>
                </a:solidFill>
                <a:latin typeface="+mj-ea"/>
                <a:ea typeface="+mj-ea"/>
              </a:rPr>
              <a:t>Deployed the Project</a:t>
            </a:r>
            <a:endParaRPr kumimoji="1" lang="en-US" altLang="ko-KR" sz="2800" b="1">
              <a:latin typeface="+mj-ea"/>
              <a:ea typeface="+mj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ko-KR" altLang="en-US" sz="2800" b="1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DD4714-AE2E-5666-DC36-36DFCA8EAE2F}"/>
              </a:ext>
            </a:extLst>
          </p:cNvPr>
          <p:cNvSpPr txBox="1"/>
          <p:nvPr/>
        </p:nvSpPr>
        <p:spPr>
          <a:xfrm>
            <a:off x="11398011" y="5006895"/>
            <a:ext cx="6324600" cy="4264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800" b="1">
                <a:latin typeface="+mj-ea"/>
                <a:ea typeface="+mj-ea"/>
              </a:rPr>
              <a:t>Implemented Database Schema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sz="2800" b="1">
                <a:solidFill>
                  <a:srgbClr val="0E0E0E"/>
                </a:solidFill>
                <a:effectLst/>
                <a:latin typeface="+mj-ea"/>
                <a:ea typeface="+mj-ea"/>
              </a:rPr>
              <a:t>Developed APIs for bulletin board</a:t>
            </a:r>
            <a:br>
              <a:rPr lang="en" altLang="ko-KR" sz="2800" b="1">
                <a:solidFill>
                  <a:srgbClr val="0E0E0E"/>
                </a:solidFill>
                <a:effectLst/>
                <a:latin typeface="+mj-ea"/>
                <a:ea typeface="+mj-ea"/>
              </a:rPr>
            </a:br>
            <a:r>
              <a:rPr lang="en" altLang="ko-KR" sz="2800" b="1">
                <a:solidFill>
                  <a:srgbClr val="0E0E0E"/>
                </a:solidFill>
                <a:effectLst/>
                <a:latin typeface="+mj-ea"/>
                <a:ea typeface="+mj-ea"/>
              </a:rPr>
              <a:t>and comments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" altLang="ko-KR" sz="2800" b="1">
                <a:solidFill>
                  <a:srgbClr val="0E0E0E"/>
                </a:solidFill>
                <a:latin typeface="+mj-ea"/>
                <a:ea typeface="+mj-ea"/>
              </a:rPr>
              <a:t>Built Square APIs</a:t>
            </a:r>
            <a:endParaRPr kumimoji="1" lang="en-US" altLang="ko-KR" sz="2800" b="1">
              <a:latin typeface="+mj-ea"/>
              <a:ea typeface="+mj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ko-KR" altLang="en-US" sz="2800" b="1">
              <a:latin typeface="+mj-ea"/>
              <a:ea typeface="+mj-ea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B371AFC0-C13C-8F77-F31F-8B467F38186F}"/>
              </a:ext>
            </a:extLst>
          </p:cNvPr>
          <p:cNvSpPr txBox="1"/>
          <p:nvPr/>
        </p:nvSpPr>
        <p:spPr>
          <a:xfrm>
            <a:off x="3276600" y="1411543"/>
            <a:ext cx="109728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500" b="0" i="0" u="none" strike="noStrike" spc="200" dirty="0">
                <a:solidFill>
                  <a:srgbClr val="33428E"/>
                </a:solidFill>
                <a:latin typeface="Hakgyoansim Allimjang TTF B" panose="020B0600000101010101" charset="-127"/>
                <a:ea typeface="Hakgyoansim Allimjang TTF B" panose="020B0600000101010101" charset="-127"/>
              </a:rPr>
              <a:t>Roles - Backend &amp; Infra</a:t>
            </a:r>
            <a:endParaRPr lang="ko-KR" sz="6500" b="0" i="0" u="none" strike="noStrike" spc="200" dirty="0">
              <a:solidFill>
                <a:srgbClr val="33428E"/>
              </a:solidFill>
              <a:latin typeface="Hakgyoansim Allimjang TTF B" panose="020B0600000101010101" charset="-127"/>
              <a:ea typeface="Hakgyoansim Allimjang TTF B" panose="020B0600000101010101" charset="-127"/>
            </a:endParaRP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9E0E79A0-6A8E-A85C-FBE0-C220C4DF2D68}"/>
              </a:ext>
            </a:extLst>
          </p:cNvPr>
          <p:cNvSpPr txBox="1"/>
          <p:nvPr/>
        </p:nvSpPr>
        <p:spPr>
          <a:xfrm>
            <a:off x="76200" y="3212029"/>
            <a:ext cx="2362200" cy="5598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400" dirty="0">
                <a:solidFill>
                  <a:srgbClr val="33428E"/>
                </a:solidFill>
                <a:latin typeface="Pretendard SemiBold"/>
              </a:rPr>
              <a:t>Timeline &amp; Role</a:t>
            </a:r>
            <a:endParaRPr lang="en-US" sz="2400" b="0" i="0" u="none" strike="noStrike" dirty="0">
              <a:solidFill>
                <a:srgbClr val="33428E"/>
              </a:solidFill>
              <a:latin typeface="Pretendard SemiBold"/>
            </a:endParaRPr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BB359ACB-DD5A-CBF1-0E45-BC5812AD6878}"/>
              </a:ext>
            </a:extLst>
          </p:cNvPr>
          <p:cNvSpPr txBox="1"/>
          <p:nvPr/>
        </p:nvSpPr>
        <p:spPr>
          <a:xfrm>
            <a:off x="0" y="1497529"/>
            <a:ext cx="2362200" cy="20457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8800" b="0" i="0" u="none" strike="noStrike" dirty="0">
                <a:solidFill>
                  <a:srgbClr val="33428E"/>
                </a:solidFill>
                <a:latin typeface="Hakgyoansim Allimjang TTF R"/>
              </a:rPr>
              <a:t>02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58EC35BE-6EA8-ACC6-5637-ACE1CFADEE63}"/>
              </a:ext>
            </a:extLst>
          </p:cNvPr>
          <p:cNvSpPr txBox="1"/>
          <p:nvPr/>
        </p:nvSpPr>
        <p:spPr>
          <a:xfrm>
            <a:off x="381000" y="1485900"/>
            <a:ext cx="1612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b="0" i="0" u="sng" strike="noStrike" spc="200" dirty="0">
                <a:solidFill>
                  <a:srgbClr val="33428E"/>
                </a:solidFill>
                <a:latin typeface="Pretendard Bold"/>
              </a:rPr>
              <a:t>CHAPTER</a:t>
            </a:r>
          </a:p>
        </p:txBody>
      </p:sp>
      <p:pic>
        <p:nvPicPr>
          <p:cNvPr id="19" name="그래픽 18" descr="남자 옆모습 윤곽선">
            <a:extLst>
              <a:ext uri="{FF2B5EF4-FFF2-40B4-BE49-F238E27FC236}">
                <a16:creationId xmlns:a16="http://schemas.microsoft.com/office/drawing/2014/main" id="{3A839809-CE18-3F37-7C1D-CBAF65C888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48525" y="3781183"/>
            <a:ext cx="914400" cy="914400"/>
          </a:xfrm>
          <a:prstGeom prst="rect">
            <a:avLst/>
          </a:prstGeom>
        </p:spPr>
      </p:pic>
      <p:pic>
        <p:nvPicPr>
          <p:cNvPr id="21" name="그래픽 20" descr="남자 옆모습 윤곽선">
            <a:extLst>
              <a:ext uri="{FF2B5EF4-FFF2-40B4-BE49-F238E27FC236}">
                <a16:creationId xmlns:a16="http://schemas.microsoft.com/office/drawing/2014/main" id="{4E1518AF-D1DB-96A4-5736-EDF6A88E2D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39210" y="383768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568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AF3A9C-5D94-96CA-A28E-81C65812F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58EF7BA-9D88-34F4-1F0D-D215F1382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7084A73-AB35-9D33-2ECE-145047255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C3D126C-EA74-0252-FC68-057166FDE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0432" y="765095"/>
            <a:ext cx="16306800" cy="9956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B9B7A32-DC96-BE5B-BAAD-DC859ECF63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03700" y="419100"/>
            <a:ext cx="546100" cy="889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0785A84B-82BF-3E09-3E0C-B0514EBD6801}"/>
              </a:ext>
            </a:extLst>
          </p:cNvPr>
          <p:cNvSpPr txBox="1"/>
          <p:nvPr/>
        </p:nvSpPr>
        <p:spPr>
          <a:xfrm>
            <a:off x="76200" y="3364429"/>
            <a:ext cx="2362200" cy="5598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400" b="0" i="0" u="none" strike="noStrike" dirty="0">
                <a:solidFill>
                  <a:srgbClr val="33428E"/>
                </a:solidFill>
                <a:latin typeface="Pretendard SemiBold"/>
              </a:rPr>
              <a:t>Backend</a:t>
            </a:r>
            <a:r>
              <a:rPr lang="ko-KR" altLang="en-US" sz="2400" dirty="0">
                <a:solidFill>
                  <a:srgbClr val="33428E"/>
                </a:solidFill>
                <a:latin typeface="Pretendard SemiBold"/>
              </a:rPr>
              <a:t> </a:t>
            </a:r>
            <a:r>
              <a:rPr lang="en-US" altLang="ko-KR" sz="2400" dirty="0">
                <a:solidFill>
                  <a:srgbClr val="33428E"/>
                </a:solidFill>
                <a:latin typeface="Pretendard SemiBold"/>
              </a:rPr>
              <a:t>&amp;</a:t>
            </a:r>
            <a:br>
              <a:rPr lang="en-US" altLang="ko-KR" sz="2400" dirty="0">
                <a:solidFill>
                  <a:srgbClr val="33428E"/>
                </a:solidFill>
                <a:latin typeface="Pretendard SemiBold"/>
              </a:rPr>
            </a:br>
            <a:r>
              <a:rPr lang="en-US" altLang="ko-KR" sz="2400" dirty="0">
                <a:solidFill>
                  <a:srgbClr val="33428E"/>
                </a:solidFill>
                <a:latin typeface="Pretendard SemiBold"/>
              </a:rPr>
              <a:t>Infra</a:t>
            </a:r>
            <a:endParaRPr lang="en-US" sz="2400" b="0" i="0" u="none" strike="noStrike" dirty="0">
              <a:solidFill>
                <a:srgbClr val="33428E"/>
              </a:solidFill>
              <a:latin typeface="Pretendard SemiBold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DFE8C1DF-708A-59CA-CF77-AFA114692CE9}"/>
              </a:ext>
            </a:extLst>
          </p:cNvPr>
          <p:cNvSpPr txBox="1"/>
          <p:nvPr/>
        </p:nvSpPr>
        <p:spPr>
          <a:xfrm>
            <a:off x="0" y="1497529"/>
            <a:ext cx="2362200" cy="20457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8800" b="0" i="0" u="none" strike="noStrike" dirty="0">
                <a:solidFill>
                  <a:srgbClr val="33428E"/>
                </a:solidFill>
                <a:latin typeface="Hakgyoansim Allimjang TTF R"/>
              </a:rPr>
              <a:t>03</a:t>
            </a: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9E40B131-F163-6B50-B1C9-DB2111497E0A}"/>
              </a:ext>
            </a:extLst>
          </p:cNvPr>
          <p:cNvSpPr txBox="1"/>
          <p:nvPr/>
        </p:nvSpPr>
        <p:spPr>
          <a:xfrm>
            <a:off x="381000" y="1485900"/>
            <a:ext cx="1612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b="0" i="0" u="sng" strike="noStrike" spc="200" dirty="0">
                <a:solidFill>
                  <a:srgbClr val="33428E"/>
                </a:solidFill>
                <a:latin typeface="Pretendard Bold"/>
              </a:rPr>
              <a:t>CHAPTER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3FB77E-CDBB-5A86-EDC7-516DCAE498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4200" y="2517695"/>
            <a:ext cx="10022922" cy="7606437"/>
          </a:xfrm>
          <a:prstGeom prst="rect">
            <a:avLst/>
          </a:prstGeom>
        </p:spPr>
      </p:pic>
      <p:sp>
        <p:nvSpPr>
          <p:cNvPr id="7" name="TextBox 14">
            <a:extLst>
              <a:ext uri="{FF2B5EF4-FFF2-40B4-BE49-F238E27FC236}">
                <a16:creationId xmlns:a16="http://schemas.microsoft.com/office/drawing/2014/main" id="{AA4BB102-3B57-C3A8-4016-A841D12BE9C1}"/>
              </a:ext>
            </a:extLst>
          </p:cNvPr>
          <p:cNvSpPr txBox="1"/>
          <p:nvPr/>
        </p:nvSpPr>
        <p:spPr>
          <a:xfrm>
            <a:off x="3124200" y="1104900"/>
            <a:ext cx="101346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500" b="0" i="0" u="none" strike="noStrike" spc="200" dirty="0">
                <a:solidFill>
                  <a:srgbClr val="33428E"/>
                </a:solidFill>
                <a:latin typeface="Hakgyoansim Allimjang TTF B" panose="020B0600000101010101" charset="-127"/>
                <a:ea typeface="Hakgyoansim Allimjang TTF B" panose="020B0600000101010101" charset="-127"/>
              </a:rPr>
              <a:t>Documentation</a:t>
            </a:r>
            <a:endParaRPr lang="ko-KR" sz="6500" b="0" i="0" u="none" strike="noStrike" spc="200" dirty="0">
              <a:solidFill>
                <a:srgbClr val="33428E"/>
              </a:solidFill>
              <a:latin typeface="Hakgyoansim Allimjang TTF B" panose="020B0600000101010101" charset="-127"/>
              <a:ea typeface="Hakgyoansim Allimjang TTF B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0809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D9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74856E-F765-1D50-B5B3-CAACFD9B1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8439319-1DAC-07CF-1FB3-8AB7BC3EE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B6A6984-AD1B-6762-4108-0C71604C5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0" y="-101600"/>
            <a:ext cx="18503900" cy="4241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C9CE5E8-893C-E617-6A42-17A8C9021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0432" y="765095"/>
            <a:ext cx="16306800" cy="9956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8849D54-2F82-F028-3D3C-F7672C96BF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03700" y="419100"/>
            <a:ext cx="546100" cy="889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1088775A-A623-0D8E-9A3D-C77E9756253D}"/>
              </a:ext>
            </a:extLst>
          </p:cNvPr>
          <p:cNvSpPr txBox="1"/>
          <p:nvPr/>
        </p:nvSpPr>
        <p:spPr>
          <a:xfrm>
            <a:off x="0" y="1497529"/>
            <a:ext cx="2362200" cy="20457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8800" b="0" i="0" u="none" strike="noStrike" dirty="0">
                <a:solidFill>
                  <a:srgbClr val="33428E"/>
                </a:solidFill>
                <a:latin typeface="Hakgyoansim Allimjang TTF R"/>
              </a:rPr>
              <a:t>03</a:t>
            </a: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7709D093-2E90-3A77-A050-0A9176472250}"/>
              </a:ext>
            </a:extLst>
          </p:cNvPr>
          <p:cNvSpPr txBox="1"/>
          <p:nvPr/>
        </p:nvSpPr>
        <p:spPr>
          <a:xfrm>
            <a:off x="381000" y="1485900"/>
            <a:ext cx="1612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b="0" i="0" u="sng" strike="noStrike" spc="200" dirty="0">
                <a:solidFill>
                  <a:srgbClr val="33428E"/>
                </a:solidFill>
                <a:latin typeface="Pretendard Bold"/>
              </a:rPr>
              <a:t>CHAPTER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85BB6400-6A19-B409-8E2F-2AAD36C4205D}"/>
              </a:ext>
            </a:extLst>
          </p:cNvPr>
          <p:cNvSpPr txBox="1"/>
          <p:nvPr/>
        </p:nvSpPr>
        <p:spPr>
          <a:xfrm>
            <a:off x="76200" y="3364429"/>
            <a:ext cx="2362200" cy="5598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400" b="0" i="0" u="none" strike="noStrike" dirty="0">
                <a:solidFill>
                  <a:srgbClr val="33428E"/>
                </a:solidFill>
                <a:latin typeface="Pretendard SemiBold"/>
              </a:rPr>
              <a:t>Backend</a:t>
            </a:r>
            <a:r>
              <a:rPr lang="ko-KR" altLang="en-US" sz="2400" dirty="0">
                <a:solidFill>
                  <a:srgbClr val="33428E"/>
                </a:solidFill>
                <a:latin typeface="Pretendard SemiBold"/>
              </a:rPr>
              <a:t> </a:t>
            </a:r>
            <a:r>
              <a:rPr lang="en-US" altLang="ko-KR" sz="2400" dirty="0">
                <a:solidFill>
                  <a:srgbClr val="33428E"/>
                </a:solidFill>
                <a:latin typeface="Pretendard SemiBold"/>
              </a:rPr>
              <a:t>&amp;</a:t>
            </a:r>
            <a:br>
              <a:rPr lang="en-US" altLang="ko-KR" sz="2400" dirty="0">
                <a:solidFill>
                  <a:srgbClr val="33428E"/>
                </a:solidFill>
                <a:latin typeface="Pretendard SemiBold"/>
              </a:rPr>
            </a:br>
            <a:r>
              <a:rPr lang="en-US" altLang="ko-KR" sz="2400" dirty="0">
                <a:solidFill>
                  <a:srgbClr val="33428E"/>
                </a:solidFill>
                <a:latin typeface="Pretendard SemiBold"/>
              </a:rPr>
              <a:t>Infra</a:t>
            </a:r>
            <a:endParaRPr lang="en-US" sz="2400" b="0" i="0" u="none" strike="noStrike" dirty="0">
              <a:solidFill>
                <a:srgbClr val="33428E"/>
              </a:solidFill>
              <a:latin typeface="Pretendard Semi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C01222-AD60-62C2-EB08-521CBC7DA1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2337" y="2579890"/>
            <a:ext cx="11761629" cy="6602210"/>
          </a:xfrm>
          <a:prstGeom prst="rect">
            <a:avLst/>
          </a:prstGeom>
        </p:spPr>
      </p:pic>
      <p:sp>
        <p:nvSpPr>
          <p:cNvPr id="8" name="TextBox 14">
            <a:extLst>
              <a:ext uri="{FF2B5EF4-FFF2-40B4-BE49-F238E27FC236}">
                <a16:creationId xmlns:a16="http://schemas.microsoft.com/office/drawing/2014/main" id="{04AC3506-81E1-DF70-E6D9-F70400F61ECD}"/>
              </a:ext>
            </a:extLst>
          </p:cNvPr>
          <p:cNvSpPr txBox="1"/>
          <p:nvPr/>
        </p:nvSpPr>
        <p:spPr>
          <a:xfrm>
            <a:off x="3124200" y="1104900"/>
            <a:ext cx="74422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500" spc="200" dirty="0">
                <a:solidFill>
                  <a:srgbClr val="33428E"/>
                </a:solidFill>
                <a:latin typeface="Hakgyoansim Allimjang TTF B" panose="020B0600000101010101" charset="-127"/>
                <a:ea typeface="Hakgyoansim Allimjang TTF B" panose="020B0600000101010101" charset="-127"/>
              </a:rPr>
              <a:t>Infrastructure</a:t>
            </a:r>
            <a:endParaRPr lang="ko-KR" sz="6500" b="0" i="0" u="none" strike="noStrike" spc="200" dirty="0">
              <a:solidFill>
                <a:srgbClr val="33428E"/>
              </a:solidFill>
              <a:latin typeface="Hakgyoansim Allimjang TTF B" panose="020B0600000101010101" charset="-127"/>
              <a:ea typeface="Hakgyoansim Allimjang TTF B" panose="020B0600000101010101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A8484F7C-D2EA-0E42-9D46-FD376FE57678}"/>
              </a:ext>
            </a:extLst>
          </p:cNvPr>
          <p:cNvSpPr/>
          <p:nvPr/>
        </p:nvSpPr>
        <p:spPr>
          <a:xfrm>
            <a:off x="14924569" y="1959891"/>
            <a:ext cx="2514600" cy="12573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1" name="Picture 2" descr="Firebase logo - Social media &amp; Logos Icons">
            <a:extLst>
              <a:ext uri="{FF2B5EF4-FFF2-40B4-BE49-F238E27FC236}">
                <a16:creationId xmlns:a16="http://schemas.microsoft.com/office/drawing/2014/main" id="{77FC8D11-A48F-56F3-5EEC-A57AD96B3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5871" y="2086891"/>
            <a:ext cx="1971996" cy="98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E30F5615-65A3-0874-112E-44D8463EE756}"/>
              </a:ext>
            </a:extLst>
          </p:cNvPr>
          <p:cNvSpPr/>
          <p:nvPr/>
        </p:nvSpPr>
        <p:spPr>
          <a:xfrm rot="16200000">
            <a:off x="15406532" y="4181587"/>
            <a:ext cx="1550675" cy="304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3454D-51C6-E2E2-305B-D34597DFF497}"/>
              </a:ext>
            </a:extLst>
          </p:cNvPr>
          <p:cNvSpPr txBox="1"/>
          <p:nvPr/>
        </p:nvSpPr>
        <p:spPr>
          <a:xfrm>
            <a:off x="14732042" y="5265353"/>
            <a:ext cx="3044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External to AWS Cloud</a:t>
            </a:r>
            <a:endParaRPr kumimoji="1"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21595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lumMod val="20000"/>
            <a:lumOff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1650</TotalTime>
  <Words>1973</Words>
  <Application>Microsoft Macintosh PowerPoint</Application>
  <PresentationFormat>사용자 지정</PresentationFormat>
  <Paragraphs>334</Paragraphs>
  <Slides>26</Slides>
  <Notes>26</Notes>
  <HiddenSlides>0</HiddenSlides>
  <MMClips>8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8" baseType="lpstr">
      <vt:lpstr>Pretendard SemiBold</vt:lpstr>
      <vt:lpstr>Pretendard Medium</vt:lpstr>
      <vt:lpstr>Pretendard Bold</vt:lpstr>
      <vt:lpstr>맑은 고딕</vt:lpstr>
      <vt:lpstr>나눔스퀘어OTF Bold</vt:lpstr>
      <vt:lpstr>Hakgyoansim Allimjang TTF R</vt:lpstr>
      <vt:lpstr>Arial</vt:lpstr>
      <vt:lpstr>Pretendard Regular</vt:lpstr>
      <vt:lpstr>맑은 고딕</vt:lpstr>
      <vt:lpstr>Hakgyoansim Allimjang TTF B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박지수</cp:lastModifiedBy>
  <cp:revision>129</cp:revision>
  <dcterms:created xsi:type="dcterms:W3CDTF">2006-08-16T00:00:00Z</dcterms:created>
  <dcterms:modified xsi:type="dcterms:W3CDTF">2024-12-06T02:54:30Z</dcterms:modified>
</cp:coreProperties>
</file>